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9.jpg" ContentType="image/jpeg"/>
  <Override PartName="/ppt/media/image21.jpg" ContentType="image/jpeg"/>
  <Override PartName="/ppt/media/image23.jpg" ContentType="image/jpeg"/>
  <Override PartName="/ppt/media/image25.jpg" ContentType="image/jpeg"/>
  <Override PartName="/ppt/media/image27.jpg" ContentType="image/jpeg"/>
  <Override PartName="/ppt/media/image29.jpg" ContentType="image/jpeg"/>
  <Override PartName="/ppt/media/image31.jpg" ContentType="image/jpeg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6"/>
  </p:notesMasterIdLst>
  <p:sldIdLst>
    <p:sldId id="440" r:id="rId3"/>
    <p:sldId id="441" r:id="rId4"/>
    <p:sldId id="296" r:id="rId5"/>
    <p:sldId id="432" r:id="rId6"/>
    <p:sldId id="433" r:id="rId7"/>
    <p:sldId id="434" r:id="rId8"/>
    <p:sldId id="435" r:id="rId9"/>
    <p:sldId id="436" r:id="rId10"/>
    <p:sldId id="437" r:id="rId11"/>
    <p:sldId id="297" r:id="rId12"/>
    <p:sldId id="438" r:id="rId13"/>
    <p:sldId id="439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447" r:id="rId22"/>
    <p:sldId id="319" r:id="rId23"/>
    <p:sldId id="453" r:id="rId24"/>
    <p:sldId id="320" r:id="rId25"/>
    <p:sldId id="452" r:id="rId26"/>
    <p:sldId id="257" r:id="rId27"/>
    <p:sldId id="258" r:id="rId28"/>
    <p:sldId id="259" r:id="rId29"/>
    <p:sldId id="448" r:id="rId30"/>
    <p:sldId id="449" r:id="rId31"/>
    <p:sldId id="262" r:id="rId32"/>
    <p:sldId id="263" r:id="rId33"/>
    <p:sldId id="450" r:id="rId34"/>
    <p:sldId id="451" r:id="rId3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249" autoAdjust="0"/>
  </p:normalViewPr>
  <p:slideViewPr>
    <p:cSldViewPr>
      <p:cViewPr varScale="1">
        <p:scale>
          <a:sx n="65" d="100"/>
          <a:sy n="65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4A006E-A748-41E2-A118-02A48D3879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4DAFAA0-D0A6-4EE4-90E0-6817CA8C5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D4CDABB2-C7F6-4641-A421-F297991424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8FF111-09A5-401F-88EB-0552BE2F83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27AE43-49D8-4522-9E73-65AC09DA85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EFE3F1-D71F-4702-9628-E86ACBBA1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C89F103-7851-45AE-A7B3-3E6FF6F69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924AC-9E1C-4847-B893-704AFF525E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6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532B5EB8-9CE9-46C0-95D1-A025ACEA6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D2229B-DDC8-463C-B835-BF466F9C9FEC}" type="slidenum">
              <a:rPr lang="en-US" altLang="en-US" sz="1300"/>
              <a:pPr eaLnBrk="1" hangingPunct="1"/>
              <a:t>11</a:t>
            </a:fld>
            <a:endParaRPr lang="en-US" altLang="en-US" sz="13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8F453472-8932-4D8B-BE74-95E3CAAE4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C454975-0063-4947-87BB-1BC264A72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EF848120-D4AD-4E1A-A423-D09EE91F5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93D17D-FA58-4A3C-9728-F77059933B91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9C3121B6-97C6-400D-8EE7-9C244212F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2E8D98C-6F6D-4F4E-AF4F-FA00B7965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0A9F89E9-4C8D-4347-B7E8-8E4FD5B88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77CC8-A587-47A7-B683-E087F5C425A3}" type="slidenum">
              <a:rPr lang="en-US" altLang="en-US" sz="1300"/>
              <a:pPr eaLnBrk="1" hangingPunct="1"/>
              <a:t>13</a:t>
            </a:fld>
            <a:endParaRPr lang="en-US" altLang="en-US" sz="13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2713C630-9D3E-42A2-A4D3-A3BCC7F7E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A5F347A6-8FB0-406E-B0F4-5824D95DE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BF05D700-8E94-42D2-B75F-A04838693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EDF203-986C-42A6-9BDA-A73455E4337F}" type="slidenum">
              <a:rPr lang="en-US" altLang="en-US" sz="1300"/>
              <a:pPr eaLnBrk="1" hangingPunct="1"/>
              <a:t>14</a:t>
            </a:fld>
            <a:endParaRPr lang="en-US" altLang="en-US" sz="13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9F8496D-C593-498F-8AE3-9F79B5E2E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6AB35028-6446-4A97-8387-22B9A622F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E05FD642-DC74-47A0-9FF6-E7EAEC5E59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92E356-8E30-4401-821D-7CFCBB6AB354}" type="slidenum">
              <a:rPr lang="en-US" altLang="en-US" sz="1300"/>
              <a:pPr eaLnBrk="1" hangingPunct="1"/>
              <a:t>15</a:t>
            </a:fld>
            <a:endParaRPr lang="en-US" altLang="en-US" sz="13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4314378-5888-4436-AF23-539D7CA1D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FD7BDD27-836F-4FE2-9551-B919AC076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89494479-2C56-45EE-864F-DFF89B016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78073C-49A9-49D0-8284-A155BCD13CFA}" type="slidenum">
              <a:rPr lang="en-US" altLang="en-US" sz="1300"/>
              <a:pPr eaLnBrk="1" hangingPunct="1"/>
              <a:t>16</a:t>
            </a:fld>
            <a:endParaRPr lang="en-US" altLang="en-US" sz="13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2CB46935-1DA2-4933-A4C8-5436F3896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A77523A-1030-4756-A1A6-247DA180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AE77F427-6D52-47E9-9CE3-8C7799465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76B378-0BDB-446A-BBA1-00A5D7FE7315}" type="slidenum">
              <a:rPr lang="en-US" altLang="en-US" sz="1300"/>
              <a:pPr eaLnBrk="1" hangingPunct="1"/>
              <a:t>17</a:t>
            </a:fld>
            <a:endParaRPr lang="en-US" altLang="en-US" sz="13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E6C741A0-58A1-40DA-997C-2934E061D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2546C751-4CA5-47FC-8C09-C22AF6CDE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BDA01CE4-C2EA-4DA0-8D2A-34AAE8125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947253-B80C-49F0-A201-72FAE811B0DB}" type="slidenum">
              <a:rPr lang="en-US" altLang="en-US" sz="1300"/>
              <a:pPr eaLnBrk="1" hangingPunct="1"/>
              <a:t>18</a:t>
            </a:fld>
            <a:endParaRPr lang="en-US" altLang="en-US" sz="1300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B1C4F706-F75D-49A5-AF29-5D458469E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338BF23E-B05C-4DBD-B30D-C09746AD4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4E546813-8B6B-4002-AF75-AA07F3D0B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A8548D-698A-41AE-B840-4A4AAAA9B06A}" type="slidenum">
              <a:rPr lang="en-US" altLang="en-US" sz="1300"/>
              <a:pPr eaLnBrk="1" hangingPunct="1"/>
              <a:t>19</a:t>
            </a:fld>
            <a:endParaRPr lang="en-US" altLang="en-US" sz="13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4F241730-12C7-4E70-9473-9D2A77AF4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1AF23066-0F10-4126-90C4-BD37CA56E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E187E8F1-415C-4F65-8E8C-196BF2B43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A0970-E6A8-464A-9B02-D51310EBB9F1}" type="slidenum">
              <a:rPr lang="en-US" altLang="en-US" sz="1300"/>
              <a:pPr eaLnBrk="1" hangingPunct="1"/>
              <a:t>20</a:t>
            </a:fld>
            <a:endParaRPr lang="en-US" altLang="en-US" sz="13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BF76623D-581B-45CE-BDA6-10B621C43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F75C4A87-B6E7-4342-B631-D8D71ADF6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559F6C4-2F29-4874-9BA7-BBB5B1FE2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91D72E-55EA-44B5-855C-DC39F69E3E3A}" type="slidenum">
              <a:rPr lang="en-US" altLang="en-US" sz="1300"/>
              <a:pPr eaLnBrk="1" hangingPunct="1"/>
              <a:t>3</a:t>
            </a:fld>
            <a:endParaRPr lang="en-US" altLang="en-US" sz="13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5DF4B435-1893-4B62-9F68-2B5F3C51A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20F53F2-8784-4516-ACE2-E22E0BF87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8C6D22D2-357A-4F3C-BCA8-B927286D4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11C92A-EA27-46DC-BDBF-D8DC09E75DCC}" type="slidenum">
              <a:rPr lang="en-US" altLang="en-US" sz="1300"/>
              <a:pPr eaLnBrk="1" hangingPunct="1"/>
              <a:t>21</a:t>
            </a:fld>
            <a:endParaRPr lang="en-US" altLang="en-US" sz="1300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347DAD7C-0F4D-44DF-BEEF-369C89DA7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6D85EC5-D500-41BD-8778-4A6E928A2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A90B8347-FF65-4243-BC4F-089E0CACC2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28D7BF-B955-4867-8CAB-C6F960AAA571}" type="slidenum">
              <a:rPr lang="en-US" altLang="en-US" sz="1300"/>
              <a:pPr eaLnBrk="1" hangingPunct="1"/>
              <a:t>23</a:t>
            </a:fld>
            <a:endParaRPr lang="en-US" altLang="en-US" sz="13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6733C66B-32A5-4C2B-9E0F-18ED708B3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449DAEFC-EF69-49D4-A555-2F77E24CB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A60BBED6-ED4B-4D79-8862-19B200F23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9589EE-AE2B-4277-B21E-89267F69E2D9}" type="slidenum">
              <a:rPr lang="en-US" altLang="en-US" sz="1300"/>
              <a:pPr eaLnBrk="1" hangingPunct="1"/>
              <a:t>4</a:t>
            </a:fld>
            <a:endParaRPr lang="en-US" altLang="en-US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51792EA-198F-4186-A11C-30B5B5E68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77EE84E3-AF3B-4FB0-89A6-F62948232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32BD884-1CF7-4054-884D-98C3C7BFA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465AF-1B99-425F-ABF1-CEA35E702A08}" type="slidenum">
              <a:rPr lang="en-US" altLang="en-US" sz="1300"/>
              <a:pPr eaLnBrk="1" hangingPunct="1"/>
              <a:t>5</a:t>
            </a:fld>
            <a:endParaRPr lang="en-US" altLang="en-US" sz="13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E42C9906-1E87-41CC-AFCE-6738C74F6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B5136C1A-19BC-4611-9867-EC86A1E97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C4239D52-31F4-449B-B6E4-F598646C0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0CE177-5C4E-4B84-AC67-3FF2E4CBDA58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2E560C89-7CA1-492A-84D4-3077842AA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9572630A-FEBD-484F-94D0-DAC05581E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1F915BFC-33FC-4B87-96A3-D599A0BDF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36350A-9589-42A3-9B2A-459E6590D30D}" type="slidenum">
              <a:rPr lang="en-US" altLang="en-US" sz="1300"/>
              <a:pPr eaLnBrk="1" hangingPunct="1"/>
              <a:t>7</a:t>
            </a:fld>
            <a:endParaRPr lang="en-US" altLang="en-US" sz="13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55B9EC54-2F06-47C8-9FB5-0BD4B2D3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C452B72-F95B-45E3-8462-CEF1E3799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56DDEEF-4D9A-4C6C-BFC8-A455544DA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E4F58C-746D-4BFF-8CCB-7C608841C7D7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841AEFBD-C269-4A22-9267-3DEF3F0C1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EAC83A09-71A5-40BA-9966-B9A943394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CD9C49C2-C6DC-4A64-B9C8-8FE810ED2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CD273B-D060-4272-A890-9C9FFD256D6C}" type="slidenum">
              <a:rPr lang="en-US" altLang="en-US" sz="1300"/>
              <a:pPr eaLnBrk="1" hangingPunct="1"/>
              <a:t>9</a:t>
            </a:fld>
            <a:endParaRPr lang="en-US" altLang="en-US" sz="13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99DCB25-00C8-4236-BBAC-4C1BA7C47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F1FB3AB2-E8BF-4C0A-AC9A-3209C7FE1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58E3E94-91AA-4FEF-A55F-7833E6D05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80D27-032C-4088-A300-2F43442BD091}" type="slidenum">
              <a:rPr lang="en-US" altLang="en-US" sz="1300"/>
              <a:pPr eaLnBrk="1" hangingPunct="1"/>
              <a:t>10</a:t>
            </a:fld>
            <a:endParaRPr lang="en-US" altLang="en-US" sz="13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1356AB57-59A5-40A8-A3BB-B18A6BAA6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B76412F3-2C46-489C-9340-0E4D86A07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88247-8AE7-48C2-AE8D-61EFF2F1D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BF9DB-6FB0-48BD-ACDF-2FFE213C6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F118E-93E8-4794-ADE3-B2A3EA043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DC0AF-9119-40CA-930A-A1900EAFF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91F489-459C-4618-9A88-8A00889A9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5D3F71-FBFF-48F4-93C1-FA13BA363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8F906-D64D-4114-9D09-E229F64B1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5DC9-898D-4F56-BCEC-F9310200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892A4A-35E0-45AD-845F-6CA8C7C1D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449EB-31F8-4812-8D1F-8F67F1925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453A9-DA4B-4B31-8F42-E9E00F70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C9FDC-5F8F-4D7A-8761-9554EB74C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A4A91-1608-4BA3-98CF-6F7FE8D80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3A5CD1-CF2B-4939-972A-D0EE11D12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D0BD2-73B8-41D0-A116-1FC667C90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4437" y="589597"/>
            <a:ext cx="41751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82CB-6B8F-4D6A-A540-B3C21A33D2AE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035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C3-B7CB-494A-A55E-3FE967E4EBA0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412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15F8-3A60-4805-8F0C-C628542134BC}" type="datetime1">
              <a:rPr lang="en-US" smtClean="0"/>
              <a:t>11-Feb-23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3816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299-8654-4974-A42E-FBD54F4FBC9E}" type="datetime1">
              <a:rPr lang="en-US" smtClean="0"/>
              <a:t>11-Feb-23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5973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6300" y="673100"/>
            <a:ext cx="485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0400" y="4965700"/>
            <a:ext cx="78232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B58D-675E-4FA4-8914-98D3D88BE9BD}" type="datetime1">
              <a:rPr lang="en-US" smtClean="0"/>
              <a:t>11-Feb-23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6318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28F7-7429-4C84-93BD-FC4D82BA0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DBEF-772F-45C2-ACC3-3B2482DE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642F4-5B8B-46EE-BE46-FF6C83360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CACAB-58D9-412F-8C3D-6D2442772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F246C-C94D-45DA-BED5-A87619A01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3849A-6ADC-4E2F-B7F1-A577D743D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4C0F2-4A5B-4916-81CD-920682B07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1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A551C-F983-4019-A463-2FFB0532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3B98-DA45-4320-96BB-1F329213E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150FB-4DAB-4469-8BAF-D41562D61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46D3E-35E1-4FAF-8CFA-72511D45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9CD02-F6ED-4219-8F80-26B9C2BA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F83B-D42D-4ED5-A8B5-6B1176505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16F189-94E1-4F24-87B3-6566D36EB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1DCE8-98B0-4BB2-9E6E-38A4FC61D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C74299-2B55-41FF-BA8B-076EC8D8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28E76-A2DE-4691-A072-DF21BB734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677AB5-EA10-405C-BD94-51823EEBF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08E6D-7FDD-4764-9AC8-2E6DC2B41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09F440-35AE-4E39-9244-CD687F0D8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FF1F4A-1549-4948-AE0F-107BF5F9F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13ED67-1638-4A0F-A7EA-47036C357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78996-905E-43D9-B6DB-742E6AE69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547B8-6A18-43D1-A0C7-3D75004B5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90588-6CA5-46D1-9660-FE6164428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DB65D-6DFD-47EB-9DCF-5C8ADF9AE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7C12C-E231-4328-9480-F690F2175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0ED96-E4CC-418D-80F3-F58A0A800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ED0BCE-5F7A-4744-8909-BF307564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başlık stili için tıklatın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A514E3-760A-48C9-9212-224FDCBC6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metin stillerini düzenlemek için tıklatın</a:t>
            </a:r>
          </a:p>
          <a:p>
            <a:pPr lvl="1"/>
            <a:r>
              <a:rPr lang="en-US" altLang="en-US"/>
              <a:t>İkinci düzey</a:t>
            </a:r>
          </a:p>
          <a:p>
            <a:pPr lvl="2"/>
            <a:r>
              <a:rPr lang="en-US" altLang="en-US"/>
              <a:t>Üçüncü düzey</a:t>
            </a:r>
          </a:p>
          <a:p>
            <a:pPr lvl="3"/>
            <a:r>
              <a:rPr lang="en-US" altLang="en-US"/>
              <a:t>Dördüncü düzey</a:t>
            </a:r>
          </a:p>
          <a:p>
            <a:pPr lvl="4"/>
            <a:r>
              <a:rPr lang="en-US" altLang="en-US"/>
              <a:t>Beşinci düzey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A76538A-B0F7-4A29-95F7-1544B22DDE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5231930-6445-49E7-A077-BD446674BB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5DAE6AB-FFBE-4BC9-B58F-802BE607FB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68" y="589597"/>
            <a:ext cx="7434262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5920"/>
            <a:ext cx="8072119" cy="290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674-A2E4-4A2C-88EA-6A6CDF7EEFE6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634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B3B77-798B-459B-AF29-76010E11145A}"/>
              </a:ext>
            </a:extLst>
          </p:cNvPr>
          <p:cNvSpPr/>
          <p:nvPr/>
        </p:nvSpPr>
        <p:spPr>
          <a:xfrm>
            <a:off x="0" y="24989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3</a:t>
            </a:r>
            <a:endParaRPr kumimoji="0" lang="en-AU" sz="3200" b="1" i="1" u="none" strike="noStrike" kern="1200" cap="none" spc="-17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  <a:t>Line - Drawing Algorithms</a:t>
            </a:r>
            <a:b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</a:br>
            <a:r>
              <a:rPr lang="en-US" sz="3200" b="1" spc="-220" dirty="0" err="1">
                <a:solidFill>
                  <a:srgbClr val="374D81"/>
                </a:solidFill>
                <a:latin typeface="Arial"/>
                <a:cs typeface="Arial"/>
              </a:rPr>
              <a:t>Bresenham</a:t>
            </a:r>
            <a:endParaRPr kumimoji="0" lang="en-AU" sz="3200" b="1" i="0" u="none" strike="noStrike" kern="1200" cap="none" spc="-22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D1BD5-E1E8-49DC-A6FD-D44108A59372}"/>
              </a:ext>
            </a:extLst>
          </p:cNvPr>
          <p:cNvSpPr txBox="1">
            <a:spLocks/>
          </p:cNvSpPr>
          <p:nvPr/>
        </p:nvSpPr>
        <p:spPr>
          <a:xfrm>
            <a:off x="304800" y="242668"/>
            <a:ext cx="8458200" cy="64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50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7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IT-331</a:t>
            </a:r>
            <a:r>
              <a:rPr kumimoji="0" lang="en-AU" sz="2400" b="1" i="1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                             </a:t>
            </a:r>
            <a:r>
              <a:rPr kumimoji="0" lang="en-AU" sz="24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 Computer Graphics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-35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Mohammed El-Said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Assistant Professor, Computer Science Dept.,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Faculty of Computers &amp; Artificial Intelligence,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Helwan University - Cairo, Egypt.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-5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-5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B7A18EE3-53C1-4223-AC4D-112B7FF88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Trivial Situations: Do not need Bresenham</a:t>
            </a:r>
            <a:endParaRPr lang="en-US" altLang="en-US"/>
          </a:p>
        </p:txBody>
      </p:sp>
      <p:graphicFrame>
        <p:nvGraphicFramePr>
          <p:cNvPr id="143363" name="Object 3">
            <a:extLst>
              <a:ext uri="{FF2B5EF4-FFF2-40B4-BE49-F238E27FC236}">
                <a16:creationId xmlns:a16="http://schemas.microsoft.com/office/drawing/2014/main" id="{D219BFB7-F8EB-41B3-887C-6BAA1E3CA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3338" y="2046288"/>
          <a:ext cx="59959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300" imgH="203200" progId="Equation.3">
                  <p:embed/>
                </p:oleObj>
              </mc:Choice>
              <mc:Fallback>
                <p:oleObj name="Equation" r:id="rId3" imgW="1892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046288"/>
                        <a:ext cx="59959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>
            <a:extLst>
              <a:ext uri="{FF2B5EF4-FFF2-40B4-BE49-F238E27FC236}">
                <a16:creationId xmlns:a16="http://schemas.microsoft.com/office/drawing/2014/main" id="{A54007E8-46F3-4A47-8863-DAB5F737D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825" y="3048000"/>
          <a:ext cx="5715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3400" imgH="203200" progId="Equation.3">
                  <p:embed/>
                </p:oleObj>
              </mc:Choice>
              <mc:Fallback>
                <p:oleObj name="Equation" r:id="rId5" imgW="1803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048000"/>
                        <a:ext cx="5715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>
            <a:extLst>
              <a:ext uri="{FF2B5EF4-FFF2-40B4-BE49-F238E27FC236}">
                <a16:creationId xmlns:a16="http://schemas.microsoft.com/office/drawing/2014/main" id="{C9D06DB2-563B-4E63-82B2-AD0ABF257A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825" y="4038600"/>
          <a:ext cx="55927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65300" imgH="203200" progId="Equation.3">
                  <p:embed/>
                </p:oleObj>
              </mc:Choice>
              <mc:Fallback>
                <p:oleObj name="Equation" r:id="rId7" imgW="17653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038600"/>
                        <a:ext cx="55927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2A63AAC-6065-4C3E-B2CB-CCD6DB602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57BCE4C-5422-434A-A376-D624401C3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Draw the line with endpoints (20,10) and (30, 18).</a:t>
            </a:r>
          </a:p>
          <a:p>
            <a:pPr lvl="1" eaLnBrk="1" hangingPunct="1"/>
            <a:r>
              <a:rPr lang="el-GR" altLang="en-US" b="1" dirty="0">
                <a:cs typeface="Arial" panose="020B0604020202020204" pitchFamily="34" charset="0"/>
              </a:rPr>
              <a:t>Δ</a:t>
            </a:r>
            <a:r>
              <a:rPr lang="en-US" altLang="en-US" b="1" dirty="0">
                <a:cs typeface="Arial" panose="020B0604020202020204" pitchFamily="34" charset="0"/>
              </a:rPr>
              <a:t>x=30-20=10</a:t>
            </a:r>
            <a:r>
              <a:rPr lang="tr-TR" altLang="en-US" b="1" i="1" dirty="0"/>
              <a:t>, </a:t>
            </a:r>
            <a:r>
              <a:rPr lang="el-GR" altLang="en-US" b="1" dirty="0">
                <a:cs typeface="Arial" panose="020B0604020202020204" pitchFamily="34" charset="0"/>
              </a:rPr>
              <a:t>Δ</a:t>
            </a:r>
            <a:r>
              <a:rPr lang="tr-TR" altLang="en-US" b="1" i="1" dirty="0"/>
              <a:t>y</a:t>
            </a:r>
            <a:r>
              <a:rPr lang="en-US" altLang="en-US" b="1" i="1" dirty="0"/>
              <a:t>=18-10=8</a:t>
            </a:r>
            <a:r>
              <a:rPr lang="tr-TR" altLang="en-US" b="1" i="1" dirty="0"/>
              <a:t>, </a:t>
            </a:r>
            <a:endParaRPr lang="en-US" altLang="en-US" b="1" i="1" dirty="0"/>
          </a:p>
          <a:p>
            <a:pPr lvl="1" eaLnBrk="1" hangingPunct="1"/>
            <a:r>
              <a:rPr lang="en-US" altLang="en-US" b="1" i="1" dirty="0"/>
              <a:t>p</a:t>
            </a:r>
            <a:r>
              <a:rPr lang="en-US" altLang="en-US" b="1" i="1" baseline="-25000" dirty="0"/>
              <a:t>0 </a:t>
            </a:r>
            <a:r>
              <a:rPr lang="en-US" altLang="en-US" b="1" i="1" dirty="0"/>
              <a:t>= </a:t>
            </a:r>
            <a:r>
              <a:rPr lang="tr-TR" altLang="en-US" b="1" i="1" dirty="0"/>
              <a:t>2</a:t>
            </a:r>
            <a:r>
              <a:rPr lang="el-GR" altLang="en-US" b="1" dirty="0">
                <a:cs typeface="Arial" panose="020B0604020202020204" pitchFamily="34" charset="0"/>
              </a:rPr>
              <a:t>Δ</a:t>
            </a:r>
            <a:r>
              <a:rPr lang="tr-TR" altLang="en-US" b="1" i="1" dirty="0"/>
              <a:t>y </a:t>
            </a:r>
            <a:r>
              <a:rPr lang="tr-TR" altLang="en-US" dirty="0"/>
              <a:t>–</a:t>
            </a:r>
            <a:r>
              <a:rPr lang="tr-TR" altLang="en-US" b="1" dirty="0"/>
              <a:t> </a:t>
            </a:r>
            <a:r>
              <a:rPr lang="el-GR" altLang="en-US" b="1" dirty="0">
                <a:cs typeface="Arial" panose="020B0604020202020204" pitchFamily="34" charset="0"/>
              </a:rPr>
              <a:t>Δ</a:t>
            </a:r>
            <a:r>
              <a:rPr lang="en-US" altLang="en-US" b="1" dirty="0"/>
              <a:t>x=16-10=6</a:t>
            </a:r>
          </a:p>
          <a:p>
            <a:pPr lvl="1" eaLnBrk="1" hangingPunct="1"/>
            <a:r>
              <a:rPr lang="tr-TR" altLang="en-US" b="1" i="1" dirty="0"/>
              <a:t>2</a:t>
            </a:r>
            <a:r>
              <a:rPr lang="el-GR" altLang="en-US" b="1" dirty="0">
                <a:cs typeface="Arial" panose="020B0604020202020204" pitchFamily="34" charset="0"/>
              </a:rPr>
              <a:t>Δ</a:t>
            </a:r>
            <a:r>
              <a:rPr lang="tr-TR" altLang="en-US" b="1" i="1" dirty="0"/>
              <a:t>y</a:t>
            </a:r>
            <a:r>
              <a:rPr lang="en-US" altLang="en-US" b="1" i="1" dirty="0"/>
              <a:t>=16</a:t>
            </a:r>
            <a:r>
              <a:rPr lang="tr-TR" altLang="en-US" b="1" i="1" dirty="0"/>
              <a:t>, </a:t>
            </a:r>
            <a:r>
              <a:rPr lang="tr-TR" altLang="en-US" dirty="0"/>
              <a:t>and </a:t>
            </a:r>
            <a:r>
              <a:rPr lang="tr-TR" altLang="en-US" b="1" i="1" dirty="0"/>
              <a:t>2</a:t>
            </a:r>
            <a:r>
              <a:rPr lang="el-GR" altLang="en-US" b="1" dirty="0">
                <a:cs typeface="Arial" panose="020B0604020202020204" pitchFamily="34" charset="0"/>
              </a:rPr>
              <a:t>Δ</a:t>
            </a:r>
            <a:r>
              <a:rPr lang="tr-TR" altLang="en-US" b="1" i="1" dirty="0"/>
              <a:t>y </a:t>
            </a:r>
            <a:r>
              <a:rPr lang="tr-TR" altLang="en-US" dirty="0"/>
              <a:t>-</a:t>
            </a:r>
            <a:r>
              <a:rPr lang="tr-TR" altLang="en-US" b="1" dirty="0"/>
              <a:t> </a:t>
            </a:r>
            <a:r>
              <a:rPr lang="en-US" altLang="en-US" b="1" dirty="0"/>
              <a:t>2</a:t>
            </a:r>
            <a:r>
              <a:rPr lang="el-GR" altLang="en-US" b="1" dirty="0">
                <a:cs typeface="Arial" panose="020B0604020202020204" pitchFamily="34" charset="0"/>
              </a:rPr>
              <a:t>Δ</a:t>
            </a:r>
            <a:r>
              <a:rPr lang="en-US" altLang="en-US" b="1" dirty="0"/>
              <a:t>x=-4</a:t>
            </a:r>
          </a:p>
          <a:p>
            <a:pPr eaLnBrk="1" hangingPunct="1"/>
            <a:r>
              <a:rPr lang="en-US" altLang="en-US" sz="2400" dirty="0"/>
              <a:t>Plot the initial position at (20,10), then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D8DEB1AC-6474-45DE-9BBD-A555DBDC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573463"/>
            <a:ext cx="678815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2FB31C5-DE49-4919-8F31-A949B5289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1A4894E-7292-4086-A100-6AC945A16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35E9E8DD-5010-438E-A744-1D689F06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384"/>
            <a:ext cx="44640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7A0AD0-B821-7596-2604-B5261F416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0" y="1553815"/>
            <a:ext cx="4599130" cy="4035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>
            <a:extLst>
              <a:ext uri="{FF2B5EF4-FFF2-40B4-BE49-F238E27FC236}">
                <a16:creationId xmlns:a16="http://schemas.microsoft.com/office/drawing/2014/main" id="{74E20897-7192-4B83-A719-BDD2CD3F8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D5772D17-4292-412C-A90F-1729F0130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138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Line end points: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Deltas: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99356BB2-8AE0-426E-BBFB-494F067F7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2675" y="1752600"/>
          <a:ext cx="5521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900" imgH="228600" progId="Equation.3">
                  <p:embed/>
                </p:oleObj>
              </mc:Choice>
              <mc:Fallback>
                <p:oleObj name="Equation" r:id="rId3" imgW="1993900" imgH="228600" progId="Equation.3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99356BB2-8AE0-426E-BBFB-494F067F7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1752600"/>
                        <a:ext cx="5521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>
            <a:extLst>
              <a:ext uri="{FF2B5EF4-FFF2-40B4-BE49-F238E27FC236}">
                <a16:creationId xmlns:a16="http://schemas.microsoft.com/office/drawing/2014/main" id="{A6A780DE-502B-4B94-98E1-F84577988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9788" y="2743200"/>
          <a:ext cx="3009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203112" progId="Equation.3">
                  <p:embed/>
                </p:oleObj>
              </mc:Choice>
              <mc:Fallback>
                <p:oleObj name="Equation" r:id="rId5" imgW="850531" imgH="203112" progId="Equation.3">
                  <p:embed/>
                  <p:pic>
                    <p:nvPicPr>
                      <p:cNvPr id="2051" name="Object 5">
                        <a:extLst>
                          <a:ext uri="{FF2B5EF4-FFF2-40B4-BE49-F238E27FC236}">
                            <a16:creationId xmlns:a16="http://schemas.microsoft.com/office/drawing/2014/main" id="{A6A780DE-502B-4B94-98E1-F84577988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2743200"/>
                        <a:ext cx="30099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>
            <a:extLst>
              <a:ext uri="{FF2B5EF4-FFF2-40B4-BE49-F238E27FC236}">
                <a16:creationId xmlns:a16="http://schemas.microsoft.com/office/drawing/2014/main" id="{F573407D-AF0F-4006-B272-379FD6357B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1225" y="3810000"/>
          <a:ext cx="43307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660400" progId="Equation.3">
                  <p:embed/>
                </p:oleObj>
              </mc:Choice>
              <mc:Fallback>
                <p:oleObj name="Equation" r:id="rId7" imgW="1473200" imgH="660400" progId="Equation.3">
                  <p:embed/>
                  <p:pic>
                    <p:nvPicPr>
                      <p:cNvPr id="2052" name="Object 6">
                        <a:extLst>
                          <a:ext uri="{FF2B5EF4-FFF2-40B4-BE49-F238E27FC236}">
                            <a16:creationId xmlns:a16="http://schemas.microsoft.com/office/drawing/2014/main" id="{F573407D-AF0F-4006-B272-379FD6357B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3810000"/>
                        <a:ext cx="4330700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>
            <a:extLst>
              <a:ext uri="{FF2B5EF4-FFF2-40B4-BE49-F238E27FC236}">
                <a16:creationId xmlns:a16="http://schemas.microsoft.com/office/drawing/2014/main" id="{72375E14-ED69-45FF-9F13-9D6397CBD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381000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initially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13E4051-1268-43BA-9312-51EA64E8B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381000"/>
            <a:ext cx="7772400" cy="1090613"/>
          </a:xfrm>
        </p:spPr>
        <p:txBody>
          <a:bodyPr/>
          <a:lstStyle/>
          <a:p>
            <a:pPr eaLnBrk="1" hangingPunct="1"/>
            <a:r>
              <a:rPr lang="en-US" altLang="en-US"/>
              <a:t>Graph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0C18320B-E886-431F-BF84-2883ADFE2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1436688"/>
            <a:ext cx="58578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 bIns="27432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12  11  10   9   8   7   6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8D5DF29F-04D6-4A0B-941E-0CA817934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360988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4    5    6    7     8    9   10   11</a:t>
            </a:r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96F31864-66BF-44FC-A6AC-ADEEB427FF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450" y="20589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17641257-7AB7-45D3-A771-D71DA191A5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0113" y="208756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7">
            <a:extLst>
              <a:ext uri="{FF2B5EF4-FFF2-40B4-BE49-F238E27FC236}">
                <a16:creationId xmlns:a16="http://schemas.microsoft.com/office/drawing/2014/main" id="{DD69BBAA-FBF0-4B46-8EBD-F28167C272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4775" y="204628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>
            <a:extLst>
              <a:ext uri="{FF2B5EF4-FFF2-40B4-BE49-F238E27FC236}">
                <a16:creationId xmlns:a16="http://schemas.microsoft.com/office/drawing/2014/main" id="{89296D72-8C6F-4493-9FE5-CAA58CB69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9438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>
            <a:extLst>
              <a:ext uri="{FF2B5EF4-FFF2-40B4-BE49-F238E27FC236}">
                <a16:creationId xmlns:a16="http://schemas.microsoft.com/office/drawing/2014/main" id="{291232DD-362C-411A-80BB-88477CABD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4100" y="20843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>
            <a:extLst>
              <a:ext uri="{FF2B5EF4-FFF2-40B4-BE49-F238E27FC236}">
                <a16:creationId xmlns:a16="http://schemas.microsoft.com/office/drawing/2014/main" id="{7EFADF36-B0C8-498F-B456-9833A506B1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763" y="2082800"/>
            <a:ext cx="0" cy="322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>
            <a:extLst>
              <a:ext uri="{FF2B5EF4-FFF2-40B4-BE49-F238E27FC236}">
                <a16:creationId xmlns:a16="http://schemas.microsoft.com/office/drawing/2014/main" id="{C7157B72-904D-4B58-84C0-6DAE1FD3C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3425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>
            <a:extLst>
              <a:ext uri="{FF2B5EF4-FFF2-40B4-BE49-F238E27FC236}">
                <a16:creationId xmlns:a16="http://schemas.microsoft.com/office/drawing/2014/main" id="{EC23BBFB-50E8-4ECC-AC04-626BFF7FC1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9675" y="205581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>
            <a:extLst>
              <a:ext uri="{FF2B5EF4-FFF2-40B4-BE49-F238E27FC236}">
                <a16:creationId xmlns:a16="http://schemas.microsoft.com/office/drawing/2014/main" id="{772D377C-5F31-47FE-8DDC-7C2CD7F96DE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24388" y="3624262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CB82D4B0-7D00-45FA-A332-65A427CB144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54551" y="31654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E4C8F5AB-7497-4306-89EF-BF909B32BFD2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27082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FA41333F-F5D7-44F4-BBA8-2C9FAD8B98F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32326" y="22494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7C2B8418-39E6-4791-9EE2-A84E891E7B7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9788" y="17922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917D504C-4085-4EBA-9CFB-D37F5D5661F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8201" y="13335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2BC1617D-EEAF-490F-BD3C-0E3A0F1D0D0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6451" y="8763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Line 20">
            <a:extLst>
              <a:ext uri="{FF2B5EF4-FFF2-40B4-BE49-F238E27FC236}">
                <a16:creationId xmlns:a16="http://schemas.microsoft.com/office/drawing/2014/main" id="{F630B895-5CFE-419B-8699-48655366E93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40322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21">
            <a:extLst>
              <a:ext uri="{FF2B5EF4-FFF2-40B4-BE49-F238E27FC236}">
                <a16:creationId xmlns:a16="http://schemas.microsoft.com/office/drawing/2014/main" id="{0A033A5A-8058-44B2-8A32-CE60A735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424338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1222" name="Oval 22">
            <a:extLst>
              <a:ext uri="{FF2B5EF4-FFF2-40B4-BE49-F238E27FC236}">
                <a16:creationId xmlns:a16="http://schemas.microsoft.com/office/drawing/2014/main" id="{1ECCF972-2AAF-4FD6-A5B0-582D2E247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3805238"/>
            <a:ext cx="179388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54C299D-D795-477F-8622-9D45D123B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381000"/>
            <a:ext cx="7772400" cy="1090613"/>
          </a:xfrm>
        </p:spPr>
        <p:txBody>
          <a:bodyPr/>
          <a:lstStyle/>
          <a:p>
            <a:pPr eaLnBrk="1" hangingPunct="1"/>
            <a:r>
              <a:rPr lang="en-US" altLang="en-US"/>
              <a:t>Continue the process...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95E1528A-B0E1-4B76-AB8A-12267FE23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1436688"/>
            <a:ext cx="58578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 bIns="27432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12  11  10   9   8   7   6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08BE9FC0-68CB-4F08-985A-6242DC8E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360988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4    5    6    7     8    9   10   11</a:t>
            </a:r>
          </a:p>
        </p:txBody>
      </p:sp>
      <p:sp>
        <p:nvSpPr>
          <p:cNvPr id="52229" name="Line 5">
            <a:extLst>
              <a:ext uri="{FF2B5EF4-FFF2-40B4-BE49-F238E27FC236}">
                <a16:creationId xmlns:a16="http://schemas.microsoft.com/office/drawing/2014/main" id="{8DA0FC15-E638-48CE-A88D-61EC59A77E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450" y="20589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id="{8191C462-4B41-45E6-B56D-2828B9FC8C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0113" y="208756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A72F841E-202A-4944-AB1C-E6B90A5455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4775" y="204628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A2513F53-6082-4BB3-9A1F-9E729108FF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9438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1B78EF0E-19FD-48D5-99CC-C763985240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4100" y="20843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id="{9380868E-B7F7-44FD-8EB0-3711DE8AFE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763" y="2082800"/>
            <a:ext cx="0" cy="322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EC1D58CD-87FF-4755-AAEB-C013468687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3425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BEB5FE08-FC11-45E9-B93A-67942FE05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9675" y="205581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3">
            <a:extLst>
              <a:ext uri="{FF2B5EF4-FFF2-40B4-BE49-F238E27FC236}">
                <a16:creationId xmlns:a16="http://schemas.microsoft.com/office/drawing/2014/main" id="{F75321FA-73FD-47C0-845A-7E3697EF224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24388" y="3624262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>
            <a:extLst>
              <a:ext uri="{FF2B5EF4-FFF2-40B4-BE49-F238E27FC236}">
                <a16:creationId xmlns:a16="http://schemas.microsoft.com/office/drawing/2014/main" id="{B86897BF-1F86-40D8-809D-554064109CE2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54551" y="31654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5">
            <a:extLst>
              <a:ext uri="{FF2B5EF4-FFF2-40B4-BE49-F238E27FC236}">
                <a16:creationId xmlns:a16="http://schemas.microsoft.com/office/drawing/2014/main" id="{1C81FE3C-8E42-4FC7-A3DF-653664F47F9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27082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6">
            <a:extLst>
              <a:ext uri="{FF2B5EF4-FFF2-40B4-BE49-F238E27FC236}">
                <a16:creationId xmlns:a16="http://schemas.microsoft.com/office/drawing/2014/main" id="{C331EF38-EB7C-4EC5-AD9D-77876F51FFB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32326" y="22494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7">
            <a:extLst>
              <a:ext uri="{FF2B5EF4-FFF2-40B4-BE49-F238E27FC236}">
                <a16:creationId xmlns:a16="http://schemas.microsoft.com/office/drawing/2014/main" id="{1613ABE7-48F3-4F0B-BCBC-05C8BED324E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9788" y="17922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8">
            <a:extLst>
              <a:ext uri="{FF2B5EF4-FFF2-40B4-BE49-F238E27FC236}">
                <a16:creationId xmlns:a16="http://schemas.microsoft.com/office/drawing/2014/main" id="{919E33B0-6266-4431-864C-0D45E6DBBD62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8201" y="13335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9">
            <a:extLst>
              <a:ext uri="{FF2B5EF4-FFF2-40B4-BE49-F238E27FC236}">
                <a16:creationId xmlns:a16="http://schemas.microsoft.com/office/drawing/2014/main" id="{C3124AF6-1C57-492D-A3B6-70F53B240D2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6451" y="8763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20">
            <a:extLst>
              <a:ext uri="{FF2B5EF4-FFF2-40B4-BE49-F238E27FC236}">
                <a16:creationId xmlns:a16="http://schemas.microsoft.com/office/drawing/2014/main" id="{D7CE8B61-A5F3-4526-82A2-437D6CEDD62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40322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Oval 21">
            <a:extLst>
              <a:ext uri="{FF2B5EF4-FFF2-40B4-BE49-F238E27FC236}">
                <a16:creationId xmlns:a16="http://schemas.microsoft.com/office/drawing/2014/main" id="{5FBC9F53-C834-4D89-9241-952FEDD1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425608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2246" name="Oval 22">
            <a:extLst>
              <a:ext uri="{FF2B5EF4-FFF2-40B4-BE49-F238E27FC236}">
                <a16:creationId xmlns:a16="http://schemas.microsoft.com/office/drawing/2014/main" id="{4DCEC711-85B2-4A4E-AC32-FA169838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3805238"/>
            <a:ext cx="179388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2247" name="Oval 23">
            <a:extLst>
              <a:ext uri="{FF2B5EF4-FFF2-40B4-BE49-F238E27FC236}">
                <a16:creationId xmlns:a16="http://schemas.microsoft.com/office/drawing/2014/main" id="{31C391C3-AD48-4C96-A01D-CB7827F9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380523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379FC28-CE71-4D5F-972D-D236EF160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381000"/>
            <a:ext cx="7772400" cy="1090613"/>
          </a:xfrm>
        </p:spPr>
        <p:txBody>
          <a:bodyPr/>
          <a:lstStyle/>
          <a:p>
            <a:pPr eaLnBrk="1" hangingPunct="1"/>
            <a:r>
              <a:rPr lang="en-US" altLang="en-US"/>
              <a:t>Graph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84FC8405-179D-429E-9A51-5BC294799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1436688"/>
            <a:ext cx="58578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 bIns="27432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12  11  10   9   8   7   6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350F9CE9-C6F9-4018-A940-A83E58932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360988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4    5    6    7     8    9   10   11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C1A9619B-592D-447F-B158-EC59F641E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450" y="20589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C33583CF-E950-4AD8-8FFF-BB87157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0113" y="208756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B97CDEBD-3CB8-4E8E-9C2F-95EA0D0CA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4775" y="204628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7F2DDA85-F2E1-412E-820D-1A4EF7BC34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9438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C2AAAD04-613D-44B6-B0BA-EF7E4130DE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4100" y="20843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>
            <a:extLst>
              <a:ext uri="{FF2B5EF4-FFF2-40B4-BE49-F238E27FC236}">
                <a16:creationId xmlns:a16="http://schemas.microsoft.com/office/drawing/2014/main" id="{5EEA4A9A-CEFE-4187-A7A7-CD394A29D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763" y="2082800"/>
            <a:ext cx="0" cy="322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>
            <a:extLst>
              <a:ext uri="{FF2B5EF4-FFF2-40B4-BE49-F238E27FC236}">
                <a16:creationId xmlns:a16="http://schemas.microsoft.com/office/drawing/2014/main" id="{755A9530-789E-48D4-96FE-56F636258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3425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F53909EC-7636-4BC6-93A0-DB02F67503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9675" y="205581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>
            <a:extLst>
              <a:ext uri="{FF2B5EF4-FFF2-40B4-BE49-F238E27FC236}">
                <a16:creationId xmlns:a16="http://schemas.microsoft.com/office/drawing/2014/main" id="{DAFEE8CC-CA9D-4AEC-BE12-833879C31FD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24388" y="3624262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>
            <a:extLst>
              <a:ext uri="{FF2B5EF4-FFF2-40B4-BE49-F238E27FC236}">
                <a16:creationId xmlns:a16="http://schemas.microsoft.com/office/drawing/2014/main" id="{D307D77D-2CF1-41A2-8126-BFFFF25BA85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54551" y="31654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>
            <a:extLst>
              <a:ext uri="{FF2B5EF4-FFF2-40B4-BE49-F238E27FC236}">
                <a16:creationId xmlns:a16="http://schemas.microsoft.com/office/drawing/2014/main" id="{83388D93-A821-421F-949D-A04883CF444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27082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>
            <a:extLst>
              <a:ext uri="{FF2B5EF4-FFF2-40B4-BE49-F238E27FC236}">
                <a16:creationId xmlns:a16="http://schemas.microsoft.com/office/drawing/2014/main" id="{2A70F1A0-5007-453A-A9EF-73C0EF8A0AA4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32326" y="22494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F605AD6B-3C09-4F72-81BF-30B45499C92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9788" y="17922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6F942F70-D72D-48FC-890E-1E32584E448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8201" y="13335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349D9755-44DA-4D18-AC8F-010869288AE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6451" y="8763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FB0A4140-CDEE-4015-AC25-9DDDA2C7E40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40322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Oval 21">
            <a:extLst>
              <a:ext uri="{FF2B5EF4-FFF2-40B4-BE49-F238E27FC236}">
                <a16:creationId xmlns:a16="http://schemas.microsoft.com/office/drawing/2014/main" id="{1DE30ACF-5824-462A-981F-86E4314E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425608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3270" name="Oval 22">
            <a:extLst>
              <a:ext uri="{FF2B5EF4-FFF2-40B4-BE49-F238E27FC236}">
                <a16:creationId xmlns:a16="http://schemas.microsoft.com/office/drawing/2014/main" id="{831BA1CA-81B3-4F70-9723-19E002D27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3805238"/>
            <a:ext cx="179388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3271" name="Oval 23">
            <a:extLst>
              <a:ext uri="{FF2B5EF4-FFF2-40B4-BE49-F238E27FC236}">
                <a16:creationId xmlns:a16="http://schemas.microsoft.com/office/drawing/2014/main" id="{133559F7-130D-4326-A7EB-4F02D8A3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380523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3272" name="Oval 24">
            <a:extLst>
              <a:ext uri="{FF2B5EF4-FFF2-40B4-BE49-F238E27FC236}">
                <a16:creationId xmlns:a16="http://schemas.microsoft.com/office/drawing/2014/main" id="{67C5E1D5-1FC6-4C5A-A1B6-A0769C15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3346450"/>
            <a:ext cx="179388" cy="1793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B8E8846-FFF9-4DE8-8EF2-83439275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381000"/>
            <a:ext cx="7772400" cy="1090613"/>
          </a:xfrm>
        </p:spPr>
        <p:txBody>
          <a:bodyPr/>
          <a:lstStyle/>
          <a:p>
            <a:pPr eaLnBrk="1" hangingPunct="1"/>
            <a:r>
              <a:rPr lang="en-US" altLang="en-US"/>
              <a:t>Graph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1AAA1A97-3CA7-4357-B854-F8514D7AD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1436688"/>
            <a:ext cx="58578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 bIns="27432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12  11  10   9   8   7   6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6EBA8DD3-DD8F-4E84-9BA0-DA7644BA4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360988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4    5    6    7     8    9   10   11</a:t>
            </a:r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E3AD0205-F0F8-45B9-9FA2-6ED2524C71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450" y="20589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35E84CFD-7194-4C15-BBC2-4346BC991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0113" y="208756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3073568F-DCFF-4554-9206-FB97B17EB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4775" y="204628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0D4E9DC8-EA4F-447D-92B0-F1EBC12241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9438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7BF95DDE-9FBF-4848-89CB-E2A1C9A993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4100" y="20843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5B223FB4-4FDE-4CEB-96D3-BC8B1379F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763" y="2082800"/>
            <a:ext cx="0" cy="322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2C7F8981-6F04-4ED9-85FF-E8C18D55C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3425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>
            <a:extLst>
              <a:ext uri="{FF2B5EF4-FFF2-40B4-BE49-F238E27FC236}">
                <a16:creationId xmlns:a16="http://schemas.microsoft.com/office/drawing/2014/main" id="{A0DDFA2B-ED0F-4DC7-BD86-3E7690F2E2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9675" y="205581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C47424D2-C3BC-43C9-991F-FFDF75C6370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24388" y="3624262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>
            <a:extLst>
              <a:ext uri="{FF2B5EF4-FFF2-40B4-BE49-F238E27FC236}">
                <a16:creationId xmlns:a16="http://schemas.microsoft.com/office/drawing/2014/main" id="{80C7A2BB-94C8-4B29-80FD-6B264FC8825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54551" y="31654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5">
            <a:extLst>
              <a:ext uri="{FF2B5EF4-FFF2-40B4-BE49-F238E27FC236}">
                <a16:creationId xmlns:a16="http://schemas.microsoft.com/office/drawing/2014/main" id="{4D95A5CC-67D1-4722-9797-69E3E936D81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27082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6">
            <a:extLst>
              <a:ext uri="{FF2B5EF4-FFF2-40B4-BE49-F238E27FC236}">
                <a16:creationId xmlns:a16="http://schemas.microsoft.com/office/drawing/2014/main" id="{698904EC-1BD3-446D-AC53-ACEFEF9C0248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32326" y="22494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7">
            <a:extLst>
              <a:ext uri="{FF2B5EF4-FFF2-40B4-BE49-F238E27FC236}">
                <a16:creationId xmlns:a16="http://schemas.microsoft.com/office/drawing/2014/main" id="{8E78E684-143F-4050-A771-A06A825985C4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9788" y="17922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18">
            <a:extLst>
              <a:ext uri="{FF2B5EF4-FFF2-40B4-BE49-F238E27FC236}">
                <a16:creationId xmlns:a16="http://schemas.microsoft.com/office/drawing/2014/main" id="{3537977B-E2C5-40CB-B44F-65E446DE546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8201" y="13335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9">
            <a:extLst>
              <a:ext uri="{FF2B5EF4-FFF2-40B4-BE49-F238E27FC236}">
                <a16:creationId xmlns:a16="http://schemas.microsoft.com/office/drawing/2014/main" id="{ABA61CEB-B5BD-4BB3-821D-C048E96D5F74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6451" y="8763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20">
            <a:extLst>
              <a:ext uri="{FF2B5EF4-FFF2-40B4-BE49-F238E27FC236}">
                <a16:creationId xmlns:a16="http://schemas.microsoft.com/office/drawing/2014/main" id="{680CF01E-2127-4330-9439-74556F8ED72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40322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21">
            <a:extLst>
              <a:ext uri="{FF2B5EF4-FFF2-40B4-BE49-F238E27FC236}">
                <a16:creationId xmlns:a16="http://schemas.microsoft.com/office/drawing/2014/main" id="{3167A713-A225-406B-826A-2AE0BDE2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425608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4294" name="Oval 22">
            <a:extLst>
              <a:ext uri="{FF2B5EF4-FFF2-40B4-BE49-F238E27FC236}">
                <a16:creationId xmlns:a16="http://schemas.microsoft.com/office/drawing/2014/main" id="{FD1D832E-6359-4EA1-B5C9-216AFC84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3805238"/>
            <a:ext cx="179388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4295" name="Oval 23">
            <a:extLst>
              <a:ext uri="{FF2B5EF4-FFF2-40B4-BE49-F238E27FC236}">
                <a16:creationId xmlns:a16="http://schemas.microsoft.com/office/drawing/2014/main" id="{F6AEE77E-58ED-4514-ADF8-D09F474CD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380523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4296" name="Oval 24">
            <a:extLst>
              <a:ext uri="{FF2B5EF4-FFF2-40B4-BE49-F238E27FC236}">
                <a16:creationId xmlns:a16="http://schemas.microsoft.com/office/drawing/2014/main" id="{609A92A8-3CD0-4B2D-919D-4201FB7A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3346450"/>
            <a:ext cx="179388" cy="1793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4297" name="Oval 25">
            <a:extLst>
              <a:ext uri="{FF2B5EF4-FFF2-40B4-BE49-F238E27FC236}">
                <a16:creationId xmlns:a16="http://schemas.microsoft.com/office/drawing/2014/main" id="{99FEBF26-B4DE-4297-A4E1-2317834F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878138"/>
            <a:ext cx="179388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4B8F7B3-41A3-4F23-9E1C-32D1B02B9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381000"/>
            <a:ext cx="7772400" cy="1090613"/>
          </a:xfrm>
        </p:spPr>
        <p:txBody>
          <a:bodyPr/>
          <a:lstStyle/>
          <a:p>
            <a:pPr eaLnBrk="1" hangingPunct="1"/>
            <a:r>
              <a:rPr lang="en-US" altLang="en-US"/>
              <a:t>Graph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4C2FD08B-FC8A-4235-94FB-23854189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1436688"/>
            <a:ext cx="58578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 bIns="27432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  <a:p>
            <a:pPr algn="r">
              <a:lnSpc>
                <a:spcPct val="13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12  11  10   9   8   7   6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EF55E182-81E2-4118-AD23-5450A139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360988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4    5    6    7     8    9   10   11</a:t>
            </a:r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C72116F1-AB1D-4B5B-8A7E-A3F6B512B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5450" y="20589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CB36A136-7453-4CD6-BC4D-C489133F5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0113" y="208756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EB2189BB-B708-4BFD-8E5C-4E0CFF7DF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4775" y="204628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0ED6CE53-7202-479E-A883-ABC62B7BA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9438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0B6929C6-81B1-482B-AB2E-07D37C3022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4100" y="2084388"/>
            <a:ext cx="0" cy="322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691547B0-1CB8-4482-A91C-95CD73B124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763" y="2082800"/>
            <a:ext cx="0" cy="322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B1FE7B1F-0401-48BA-B78E-BF23439474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3425" y="2065338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76505221-317E-40A6-871C-BECAC2C4D7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9675" y="2055813"/>
            <a:ext cx="0" cy="322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>
            <a:extLst>
              <a:ext uri="{FF2B5EF4-FFF2-40B4-BE49-F238E27FC236}">
                <a16:creationId xmlns:a16="http://schemas.microsoft.com/office/drawing/2014/main" id="{7FEA8097-2185-4E1C-8DAF-9FDDFE92936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24388" y="3624262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>
            <a:extLst>
              <a:ext uri="{FF2B5EF4-FFF2-40B4-BE49-F238E27FC236}">
                <a16:creationId xmlns:a16="http://schemas.microsoft.com/office/drawing/2014/main" id="{FA0CFCAC-F947-4511-BD51-23A1F9A86F3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54551" y="31654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>
            <a:extLst>
              <a:ext uri="{FF2B5EF4-FFF2-40B4-BE49-F238E27FC236}">
                <a16:creationId xmlns:a16="http://schemas.microsoft.com/office/drawing/2014/main" id="{6F92FFB9-E5A7-4344-A276-1A486055B94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270827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16">
            <a:extLst>
              <a:ext uri="{FF2B5EF4-FFF2-40B4-BE49-F238E27FC236}">
                <a16:creationId xmlns:a16="http://schemas.microsoft.com/office/drawing/2014/main" id="{6E0B7A12-70E0-41E5-B2DF-24FAA041B6A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32326" y="22494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Line 17">
            <a:extLst>
              <a:ext uri="{FF2B5EF4-FFF2-40B4-BE49-F238E27FC236}">
                <a16:creationId xmlns:a16="http://schemas.microsoft.com/office/drawing/2014/main" id="{BAC34A00-CDD9-4963-B38B-358BEBE3D6F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9788" y="1792287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Line 18">
            <a:extLst>
              <a:ext uri="{FF2B5EF4-FFF2-40B4-BE49-F238E27FC236}">
                <a16:creationId xmlns:a16="http://schemas.microsoft.com/office/drawing/2014/main" id="{638AA004-0CC8-444A-8CF6-B4C8D567B172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48201" y="13335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19">
            <a:extLst>
              <a:ext uri="{FF2B5EF4-FFF2-40B4-BE49-F238E27FC236}">
                <a16:creationId xmlns:a16="http://schemas.microsoft.com/office/drawing/2014/main" id="{C87EE543-4403-4A66-A518-10F85AE0114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6451" y="876300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0">
            <a:extLst>
              <a:ext uri="{FF2B5EF4-FFF2-40B4-BE49-F238E27FC236}">
                <a16:creationId xmlns:a16="http://schemas.microsoft.com/office/drawing/2014/main" id="{A1DDD7EB-CF62-4AEF-AD30-6DB721688CF2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611688" y="403225"/>
            <a:ext cx="0" cy="328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1">
            <a:extLst>
              <a:ext uri="{FF2B5EF4-FFF2-40B4-BE49-F238E27FC236}">
                <a16:creationId xmlns:a16="http://schemas.microsoft.com/office/drawing/2014/main" id="{F7DAA26A-84C4-4B4B-9EB7-29F2181C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425608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5318" name="Oval 22">
            <a:extLst>
              <a:ext uri="{FF2B5EF4-FFF2-40B4-BE49-F238E27FC236}">
                <a16:creationId xmlns:a16="http://schemas.microsoft.com/office/drawing/2014/main" id="{35E289E0-57D1-41EA-886A-B8F8AC6E9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3805238"/>
            <a:ext cx="179388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5319" name="Oval 23">
            <a:extLst>
              <a:ext uri="{FF2B5EF4-FFF2-40B4-BE49-F238E27FC236}">
                <a16:creationId xmlns:a16="http://schemas.microsoft.com/office/drawing/2014/main" id="{456CC34D-5104-4A5C-AAF8-6F31C25E0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3805238"/>
            <a:ext cx="179387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5320" name="Oval 24">
            <a:extLst>
              <a:ext uri="{FF2B5EF4-FFF2-40B4-BE49-F238E27FC236}">
                <a16:creationId xmlns:a16="http://schemas.microsoft.com/office/drawing/2014/main" id="{8EE34ABA-B4D7-4BC4-8C50-35BD5C4A2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3346450"/>
            <a:ext cx="179388" cy="1793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5321" name="Oval 25">
            <a:extLst>
              <a:ext uri="{FF2B5EF4-FFF2-40B4-BE49-F238E27FC236}">
                <a16:creationId xmlns:a16="http://schemas.microsoft.com/office/drawing/2014/main" id="{268CC200-891E-4DE5-9330-A1BD31E2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878138"/>
            <a:ext cx="179388" cy="1793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184346" name="Line 26">
            <a:extLst>
              <a:ext uri="{FF2B5EF4-FFF2-40B4-BE49-F238E27FC236}">
                <a16:creationId xmlns:a16="http://schemas.microsoft.com/office/drawing/2014/main" id="{92C216C0-0A96-4909-9F62-39CED723E3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0113" y="2949575"/>
            <a:ext cx="1914525" cy="137318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264A2DF4-A2E4-46D4-B2FB-CBDEE7C8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58750"/>
            <a:ext cx="7315200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/*  Bresenham line-drawing procedure for |m| &lt; 1.0.  */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void lineBres (int x0, int y0, int xEnd, int yEnd)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{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int dx = fabs (xEnd - x0),  dy = fabs(yEnd - y0);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int x, y, p = 2 * dy - dx;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int twoDy = 2 * dy,  twoDyMinusDx = 2 * (dy - dx);</a:t>
            </a:r>
          </a:p>
          <a:p>
            <a:pPr algn="l">
              <a:lnSpc>
                <a:spcPct val="90000"/>
              </a:lnSpc>
            </a:pPr>
            <a:endParaRPr lang="en-GB" altLang="en-US" sz="800"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/* Determine which endpoint to use as start position.  */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if (x0 &gt; xEnd) {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x = xEnd;    y = yEnd;   xEnd = x0;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}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else {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x = x0;    y = y0;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}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setPixel (x, y);</a:t>
            </a:r>
          </a:p>
          <a:p>
            <a:pPr algn="l">
              <a:lnSpc>
                <a:spcPct val="90000"/>
              </a:lnSpc>
            </a:pPr>
            <a:endParaRPr lang="en-GB" altLang="en-US" sz="1000"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while (x &lt; xEnd) {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x++;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if (p &lt; 0)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   p += twoDy;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else {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   y++;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   p += twoDyMinusDx;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}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   setPixel (x, y);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   }</a:t>
            </a:r>
          </a:p>
          <a:p>
            <a:pPr algn="l">
              <a:lnSpc>
                <a:spcPct val="90000"/>
              </a:lnSpc>
            </a:pPr>
            <a:r>
              <a:rPr lang="en-GB" altLang="en-US" sz="1800">
                <a:latin typeface="Times New Roman" panose="02020603050405020304" pitchFamily="18" charset="0"/>
              </a:rPr>
              <a:t>   }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DE83D-8CDB-4959-B42E-71910C48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6606"/>
          <a:stretch/>
        </p:blipFill>
        <p:spPr>
          <a:xfrm>
            <a:off x="1770522" y="44624"/>
            <a:ext cx="6113847" cy="6754791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9C7FCA-19AA-4BCE-B1FD-0F9F930DDC7B}"/>
              </a:ext>
            </a:extLst>
          </p:cNvPr>
          <p:cNvCxnSpPr/>
          <p:nvPr/>
        </p:nvCxnSpPr>
        <p:spPr bwMode="auto">
          <a:xfrm flipV="1">
            <a:off x="899592" y="6525344"/>
            <a:ext cx="1440160" cy="720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F77F1-4B10-4343-A709-6EB21535D424}"/>
              </a:ext>
            </a:extLst>
          </p:cNvPr>
          <p:cNvCxnSpPr/>
          <p:nvPr/>
        </p:nvCxnSpPr>
        <p:spPr bwMode="auto">
          <a:xfrm flipH="1">
            <a:off x="7668344" y="6093296"/>
            <a:ext cx="1152128" cy="56210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519025-3588-4D3B-B978-5836413DB796}"/>
              </a:ext>
            </a:extLst>
          </p:cNvPr>
          <p:cNvCxnSpPr/>
          <p:nvPr/>
        </p:nvCxnSpPr>
        <p:spPr bwMode="auto">
          <a:xfrm flipV="1">
            <a:off x="1115616" y="1700808"/>
            <a:ext cx="1368152" cy="14401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383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D74A252D-0D82-4F47-AFF6-EFE13BC9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165350"/>
            <a:ext cx="22828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S</a:t>
            </a:r>
            <a:r>
              <a:rPr lang="en-GB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imulating the Bresenham algorithm in drawing </a:t>
            </a:r>
            <a:r>
              <a:rPr lang="tr-TR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  <a:r>
              <a:rPr lang="en-GB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radii on a circle of radius 20</a:t>
            </a:r>
            <a:endParaRPr lang="tr-TR" altLang="en-US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tr-TR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Horizontal, vertical and </a:t>
            </a:r>
            <a:r>
              <a:rPr lang="tr-TR" altLang="en-US" sz="200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45 radii handled as special cases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89B70A50-162A-43BE-98AB-4D3B1BC3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04800"/>
            <a:ext cx="54054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>
            <a:extLst>
              <a:ext uri="{FF2B5EF4-FFF2-40B4-BE49-F238E27FC236}">
                <a16:creationId xmlns:a16="http://schemas.microsoft.com/office/drawing/2014/main" id="{45C78320-10EB-414C-8184-C711ADED8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0025" y="11430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6BEE95A3-3E82-411E-8E23-B16104204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3810000"/>
            <a:ext cx="5837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id="{AC433207-7380-4A9C-8C0F-B7E26F9B2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0025" y="1447800"/>
            <a:ext cx="217963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>
            <a:extLst>
              <a:ext uri="{FF2B5EF4-FFF2-40B4-BE49-F238E27FC236}">
                <a16:creationId xmlns:a16="http://schemas.microsoft.com/office/drawing/2014/main" id="{076FC724-F9D5-4323-A351-E8B751D03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8650" y="3733800"/>
            <a:ext cx="2181225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id="{0BDDBA72-F7E5-404D-BF08-016D882EA1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0088" y="1600200"/>
            <a:ext cx="2179637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id="{BE14BFE6-CA7B-43E1-8F3F-2136598026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8588" y="3733800"/>
            <a:ext cx="2181225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A653A5A3-8888-4547-A57F-FDBF0051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2909888"/>
            <a:ext cx="3094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0&lt;m&lt;1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3" name="Text Box 9">
            <a:extLst>
              <a:ext uri="{FF2B5EF4-FFF2-40B4-BE49-F238E27FC236}">
                <a16:creationId xmlns:a16="http://schemas.microsoft.com/office/drawing/2014/main" id="{1C4823B2-4DEF-410C-A93B-6DDB8098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191000"/>
            <a:ext cx="3094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0&gt;m&gt;-1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5F8794E4-63CD-4B81-8F9F-038BCD7B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1524000"/>
            <a:ext cx="3094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m&gt;1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745BF20F-0AFC-4946-90DC-94E5B5A1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5334000"/>
            <a:ext cx="3094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m&gt;1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B012911D-547C-46F4-8F34-A2EC01D9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038600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0&lt;m&lt;1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B8BD4E32-DEF9-4ED7-8663-435B663D7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2895600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0&gt;m&gt;-1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C7E5C9E9-6DDD-4B46-B661-EBCCC31F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5334000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m&lt;-1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82CAC232-F09E-4E04-83F7-975B7C50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m&lt;-1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8A7CF250-D07B-4C5C-8156-7DEAE979A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1913"/>
            <a:ext cx="9144000" cy="119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Line-drawing algorithm should work in every octant, and special cases</a:t>
            </a:r>
            <a:endParaRPr lang="en-GB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2173-6274-4285-8264-5A7C561F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6574"/>
            <a:ext cx="6624736" cy="66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42662-8FC7-404E-B973-CADB9E4A4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9" y="1268760"/>
            <a:ext cx="846094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0C1A8-1C50-46FE-9241-29C0935F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1">
            <a:extLst>
              <a:ext uri="{FF2B5EF4-FFF2-40B4-BE49-F238E27FC236}">
                <a16:creationId xmlns:a16="http://schemas.microsoft.com/office/drawing/2014/main" id="{046CC7E9-EF62-4DB2-8E6B-7CDD997F1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6BE4C-D184-E13B-4DCE-D2328AFCA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13676"/>
            <a:ext cx="3724795" cy="53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6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2">
            <a:extLst>
              <a:ext uri="{FF2B5EF4-FFF2-40B4-BE49-F238E27FC236}">
                <a16:creationId xmlns:a16="http://schemas.microsoft.com/office/drawing/2014/main" id="{FF23FA5B-9AD6-42E4-B358-B70022DE5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2834-930C-AC20-4890-2D6093205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24744"/>
            <a:ext cx="4049728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0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3">
            <a:extLst>
              <a:ext uri="{FF2B5EF4-FFF2-40B4-BE49-F238E27FC236}">
                <a16:creationId xmlns:a16="http://schemas.microsoft.com/office/drawing/2014/main" id="{A02A3A48-78E0-4631-978D-087926735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D73E11-29AC-3B77-7565-B9B85278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124744"/>
            <a:ext cx="4248472" cy="56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3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4">
            <a:extLst>
              <a:ext uri="{FF2B5EF4-FFF2-40B4-BE49-F238E27FC236}">
                <a16:creationId xmlns:a16="http://schemas.microsoft.com/office/drawing/2014/main" id="{02937D16-3973-448D-BE28-7BF378A70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47ACD-B5C7-F00B-BCBA-68C59DB3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806" y="1153615"/>
            <a:ext cx="3867690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9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5">
            <a:extLst>
              <a:ext uri="{FF2B5EF4-FFF2-40B4-BE49-F238E27FC236}">
                <a16:creationId xmlns:a16="http://schemas.microsoft.com/office/drawing/2014/main" id="{CB2A455D-5483-4C4A-950D-7AC2CA95F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0B3AB5-CD3E-97BB-0848-0BC1662E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124744"/>
            <a:ext cx="3848637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B945568-A20E-4672-8411-FEE451C0B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7924800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Bresenham's line algorithm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207D95E-9221-4628-B589-8081F42E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71750"/>
            <a:ext cx="184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63A129D-1D33-4CFD-9EB7-3D8E1D23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14600"/>
            <a:ext cx="184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63D52D3-AA3F-4070-999E-3DB1DFAC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71750"/>
            <a:ext cx="184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C93A05F-46E5-4CF1-A0F8-0423CD7F1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96225" cy="44196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400"/>
              <a:t>Accurate and efficient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/>
              <a:t>Uses only incremental integer calculations</a:t>
            </a:r>
          </a:p>
          <a:p>
            <a:pPr lvl="1" eaLnBrk="1" hangingPunct="1">
              <a:spcBef>
                <a:spcPct val="40000"/>
              </a:spcBef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method is described for a line segment with a positive slope less than one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400"/>
              <a:t>The method generalizes to line segments of other slopes by considering the symmetry between the various octants and quadrants of the xy plane</a:t>
            </a:r>
            <a:endParaRPr lang="en-US" altLang="en-US"/>
          </a:p>
          <a:p>
            <a:pPr eaLnBrk="1" hangingPunct="1">
              <a:spcBef>
                <a:spcPct val="4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6">
            <a:extLst>
              <a:ext uri="{FF2B5EF4-FFF2-40B4-BE49-F238E27FC236}">
                <a16:creationId xmlns:a16="http://schemas.microsoft.com/office/drawing/2014/main" id="{5D8C33A7-0370-41A6-B8DA-368FCF7CA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8CA75-D6E3-651B-9089-0762B9C1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2736"/>
            <a:ext cx="4372867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1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7">
            <a:extLst>
              <a:ext uri="{FF2B5EF4-FFF2-40B4-BE49-F238E27FC236}">
                <a16:creationId xmlns:a16="http://schemas.microsoft.com/office/drawing/2014/main" id="{D146F3A8-3517-4B37-83A4-5601DEB8A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89ECE-85F1-1AE4-4417-3F33DDC28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5" y="1124744"/>
            <a:ext cx="412768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1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8">
            <a:extLst>
              <a:ext uri="{FF2B5EF4-FFF2-40B4-BE49-F238E27FC236}">
                <a16:creationId xmlns:a16="http://schemas.microsoft.com/office/drawing/2014/main" id="{47F51D73-B028-47E8-A348-D25D9879B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92DF2-C3D4-6A30-2062-6884056F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24744"/>
            <a:ext cx="4086795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Graphics_3_09">
            <a:extLst>
              <a:ext uri="{FF2B5EF4-FFF2-40B4-BE49-F238E27FC236}">
                <a16:creationId xmlns:a16="http://schemas.microsoft.com/office/drawing/2014/main" id="{28BB4D02-1B31-4F50-B840-F2EE65DFF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B2958E8-309A-4D49-A5A5-E2446F74C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Bresenham's line algorithm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C31E14D-C883-43D4-89F7-AB6BC9942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0063" y="1268413"/>
            <a:ext cx="3106737" cy="4857750"/>
          </a:xfrm>
        </p:spPr>
        <p:txBody>
          <a:bodyPr/>
          <a:lstStyle/>
          <a:p>
            <a:pPr eaLnBrk="1" hangingPunct="1"/>
            <a:r>
              <a:rPr lang="en-US" altLang="en-US"/>
              <a:t>Decide what is the next pixel position</a:t>
            </a:r>
          </a:p>
          <a:p>
            <a:pPr lvl="1" eaLnBrk="1" hangingPunct="1"/>
            <a:r>
              <a:rPr lang="en-US" altLang="en-US"/>
              <a:t>(11,11) or (11,12)</a:t>
            </a:r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63B8DF51-DC0A-4E9E-94FA-E0B3C7451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2050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84D6A86D-AFDD-4D12-B863-0FFCACCF6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8527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C17DE95C-9ACE-4A74-884F-62B8841EB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35004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id="{AD53F110-E7E8-49B4-B434-4C4D8B0AA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41481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>
            <a:extLst>
              <a:ext uri="{FF2B5EF4-FFF2-40B4-BE49-F238E27FC236}">
                <a16:creationId xmlns:a16="http://schemas.microsoft.com/office/drawing/2014/main" id="{698FED59-89CE-4472-A671-3324ABB2C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47974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4">
            <a:extLst>
              <a:ext uri="{FF2B5EF4-FFF2-40B4-BE49-F238E27FC236}">
                <a16:creationId xmlns:a16="http://schemas.microsoft.com/office/drawing/2014/main" id="{A2D93E09-FE38-4901-8F04-4A1F3FE7D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5">
            <a:extLst>
              <a:ext uri="{FF2B5EF4-FFF2-40B4-BE49-F238E27FC236}">
                <a16:creationId xmlns:a16="http://schemas.microsoft.com/office/drawing/2014/main" id="{3459DEEF-8B51-4D3C-BD94-77364CA83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6">
            <a:extLst>
              <a:ext uri="{FF2B5EF4-FFF2-40B4-BE49-F238E27FC236}">
                <a16:creationId xmlns:a16="http://schemas.microsoft.com/office/drawing/2014/main" id="{655DA555-B537-4973-8C5F-B4505A8A0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7">
            <a:extLst>
              <a:ext uri="{FF2B5EF4-FFF2-40B4-BE49-F238E27FC236}">
                <a16:creationId xmlns:a16="http://schemas.microsoft.com/office/drawing/2014/main" id="{7ED2872B-9909-4B35-939A-5AABBE5EA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8">
            <a:extLst>
              <a:ext uri="{FF2B5EF4-FFF2-40B4-BE49-F238E27FC236}">
                <a16:creationId xmlns:a16="http://schemas.microsoft.com/office/drawing/2014/main" id="{C9842EFC-90FE-421D-8F29-01D400DA0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Oval 19">
            <a:extLst>
              <a:ext uri="{FF2B5EF4-FFF2-40B4-BE49-F238E27FC236}">
                <a16:creationId xmlns:a16="http://schemas.microsoft.com/office/drawing/2014/main" id="{2099CFBB-4BC9-4D00-8BA6-897C6106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00438"/>
            <a:ext cx="647700" cy="649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43023" name="Line 20">
            <a:extLst>
              <a:ext uri="{FF2B5EF4-FFF2-40B4-BE49-F238E27FC236}">
                <a16:creationId xmlns:a16="http://schemas.microsoft.com/office/drawing/2014/main" id="{1B2EFA37-D43C-4E80-AEE6-FC41624D50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276475"/>
            <a:ext cx="2665413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Text Box 21">
            <a:extLst>
              <a:ext uri="{FF2B5EF4-FFF2-40B4-BE49-F238E27FC236}">
                <a16:creationId xmlns:a16="http://schemas.microsoft.com/office/drawing/2014/main" id="{D3BE48E4-4B4C-4909-858E-1CE9066F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76475"/>
            <a:ext cx="1081088" cy="62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Specified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en-US"/>
              <a:t>line path</a:t>
            </a:r>
          </a:p>
        </p:txBody>
      </p:sp>
      <p:sp>
        <p:nvSpPr>
          <p:cNvPr id="43025" name="Text Box 22">
            <a:extLst>
              <a:ext uri="{FF2B5EF4-FFF2-40B4-BE49-F238E27FC236}">
                <a16:creationId xmlns:a16="http://schemas.microsoft.com/office/drawing/2014/main" id="{7093FFAC-6C43-45F1-B71E-A59FD43C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10</a:t>
            </a:r>
          </a:p>
        </p:txBody>
      </p:sp>
      <p:sp>
        <p:nvSpPr>
          <p:cNvPr id="43026" name="Text Box 24">
            <a:extLst>
              <a:ext uri="{FF2B5EF4-FFF2-40B4-BE49-F238E27FC236}">
                <a16:creationId xmlns:a16="http://schemas.microsoft.com/office/drawing/2014/main" id="{AE672741-C42E-4622-8F46-96AA0B92C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43027" name="Text Box 25">
            <a:extLst>
              <a:ext uri="{FF2B5EF4-FFF2-40B4-BE49-F238E27FC236}">
                <a16:creationId xmlns:a16="http://schemas.microsoft.com/office/drawing/2014/main" id="{2D542F62-4F71-4E78-B281-A689DD1BA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3028" name="Text Box 26">
            <a:extLst>
              <a:ext uri="{FF2B5EF4-FFF2-40B4-BE49-F238E27FC236}">
                <a16:creationId xmlns:a16="http://schemas.microsoft.com/office/drawing/2014/main" id="{D2983939-C570-4927-BCE9-5A572C78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43029" name="Text Box 27">
            <a:extLst>
              <a:ext uri="{FF2B5EF4-FFF2-40B4-BE49-F238E27FC236}">
                <a16:creationId xmlns:a16="http://schemas.microsoft.com/office/drawing/2014/main" id="{A2406C2C-5201-4592-AFA4-3BE21A439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926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10</a:t>
            </a:r>
          </a:p>
        </p:txBody>
      </p:sp>
      <p:sp>
        <p:nvSpPr>
          <p:cNvPr id="43030" name="Text Box 28">
            <a:extLst>
              <a:ext uri="{FF2B5EF4-FFF2-40B4-BE49-F238E27FC236}">
                <a16:creationId xmlns:a16="http://schemas.microsoft.com/office/drawing/2014/main" id="{A7BF9F6C-7B92-4156-BF54-AF5B5EFA5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6449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43031" name="Text Box 29">
            <a:extLst>
              <a:ext uri="{FF2B5EF4-FFF2-40B4-BE49-F238E27FC236}">
                <a16:creationId xmlns:a16="http://schemas.microsoft.com/office/drawing/2014/main" id="{C8629EDE-08D6-4D19-AC39-BFAF83449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972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3032" name="Text Box 30">
            <a:extLst>
              <a:ext uri="{FF2B5EF4-FFF2-40B4-BE49-F238E27FC236}">
                <a16:creationId xmlns:a16="http://schemas.microsoft.com/office/drawing/2014/main" id="{78A9FE09-C963-4C6F-8D57-42FD7735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3296A90-86F7-4059-9C76-C010502BD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Illustrating Bresenham’s Approach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F810463-75DE-4F93-98AD-CD7F97ECF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7900" y="1268413"/>
            <a:ext cx="4105275" cy="4857750"/>
          </a:xfrm>
        </p:spPr>
        <p:txBody>
          <a:bodyPr/>
          <a:lstStyle/>
          <a:p>
            <a:pPr eaLnBrk="1" hangingPunct="1"/>
            <a:r>
              <a:rPr lang="en-US" altLang="en-US"/>
              <a:t>For the pixel position x</a:t>
            </a:r>
            <a:r>
              <a:rPr lang="en-US" altLang="en-US" baseline="-25000"/>
              <a:t>k+1</a:t>
            </a:r>
            <a:r>
              <a:rPr lang="tr-TR" altLang="en-US"/>
              <a:t>=</a:t>
            </a:r>
            <a:r>
              <a:rPr lang="en-US" altLang="en-US"/>
              <a:t>x</a:t>
            </a:r>
            <a:r>
              <a:rPr lang="en-US" altLang="en-US" baseline="-25000"/>
              <a:t>k</a:t>
            </a:r>
            <a:r>
              <a:rPr lang="en-US" altLang="en-US"/>
              <a:t>+1, which one we should choose:</a:t>
            </a:r>
          </a:p>
          <a:p>
            <a:pPr eaLnBrk="1" hangingPunct="1"/>
            <a:r>
              <a:rPr lang="en-US" altLang="en-US"/>
              <a:t>(x</a:t>
            </a:r>
            <a:r>
              <a:rPr lang="en-US" altLang="en-US" baseline="-25000"/>
              <a:t>k+1</a:t>
            </a:r>
            <a:r>
              <a:rPr lang="en-US" altLang="en-US"/>
              <a:t>,y</a:t>
            </a:r>
            <a:r>
              <a:rPr lang="en-US" altLang="en-US" baseline="-25000"/>
              <a:t>k</a:t>
            </a:r>
            <a:r>
              <a:rPr lang="en-US" altLang="en-US"/>
              <a:t>) or (x</a:t>
            </a:r>
            <a:r>
              <a:rPr lang="en-US" altLang="en-US" baseline="-25000"/>
              <a:t>k+1</a:t>
            </a:r>
            <a:r>
              <a:rPr lang="en-US" altLang="en-US"/>
              <a:t>, y</a:t>
            </a:r>
            <a:r>
              <a:rPr lang="en-US" altLang="en-US" baseline="-25000"/>
              <a:t>k+1</a:t>
            </a:r>
            <a:r>
              <a:rPr lang="en-US" altLang="en-US"/>
              <a:t>)</a:t>
            </a: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D0B27C0E-66AE-43CA-8087-E87CA70AC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2050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D40FB156-2A85-47DA-87E3-A66BA6C6F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8527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B57B1913-D4B9-4BFB-8EBB-76AF25EC3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35004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DCF975D4-75CC-426C-A7E8-ABA9227DC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41481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C58C2FEC-C6FB-407C-9200-7F4277CC4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47974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7E19CEA2-7F58-4D08-9D2D-9E3DDBF9C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id="{45881FEB-9622-42EC-9370-3AA37EEEA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0FEA8618-16C3-43B0-863D-C1C4C17F6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>
            <a:extLst>
              <a:ext uri="{FF2B5EF4-FFF2-40B4-BE49-F238E27FC236}">
                <a16:creationId xmlns:a16="http://schemas.microsoft.com/office/drawing/2014/main" id="{A8122BDD-045D-42BE-8042-6DD51E8D6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F835B4FA-CD88-404E-8099-398C98783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Oval 14">
            <a:extLst>
              <a:ext uri="{FF2B5EF4-FFF2-40B4-BE49-F238E27FC236}">
                <a16:creationId xmlns:a16="http://schemas.microsoft.com/office/drawing/2014/main" id="{9941B92B-5FEF-4E12-9400-125279D8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148138"/>
            <a:ext cx="647700" cy="649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44047" name="Line 15">
            <a:extLst>
              <a:ext uri="{FF2B5EF4-FFF2-40B4-BE49-F238E27FC236}">
                <a16:creationId xmlns:a16="http://schemas.microsoft.com/office/drawing/2014/main" id="{2642B9E6-5BBD-42D6-8987-C239BED762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284538"/>
            <a:ext cx="288131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Text Box 16">
            <a:extLst>
              <a:ext uri="{FF2B5EF4-FFF2-40B4-BE49-F238E27FC236}">
                <a16:creationId xmlns:a16="http://schemas.microsoft.com/office/drawing/2014/main" id="{4234E76D-F474-4901-8332-FCA16EA3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3124200"/>
            <a:ext cx="10810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y=mx+b</a:t>
            </a:r>
          </a:p>
        </p:txBody>
      </p:sp>
      <p:sp>
        <p:nvSpPr>
          <p:cNvPr id="44049" name="Text Box 21">
            <a:extLst>
              <a:ext uri="{FF2B5EF4-FFF2-40B4-BE49-F238E27FC236}">
                <a16:creationId xmlns:a16="http://schemas.microsoft.com/office/drawing/2014/main" id="{37AA54DE-150F-4026-83A3-A8AB1DDA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926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y</a:t>
            </a:r>
            <a:r>
              <a:rPr lang="en-US" altLang="en-US" sz="1600" baseline="-25000"/>
              <a:t>k</a:t>
            </a:r>
            <a:endParaRPr lang="en-US" altLang="en-US" sz="1600"/>
          </a:p>
        </p:txBody>
      </p:sp>
      <p:sp>
        <p:nvSpPr>
          <p:cNvPr id="44050" name="Text Box 25">
            <a:extLst>
              <a:ext uri="{FF2B5EF4-FFF2-40B4-BE49-F238E27FC236}">
                <a16:creationId xmlns:a16="http://schemas.microsoft.com/office/drawing/2014/main" id="{457443FF-BA53-438F-AE7E-36DC9869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9727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y</a:t>
            </a:r>
            <a:r>
              <a:rPr lang="en-US" altLang="en-US" sz="1600" baseline="-25000"/>
              <a:t>k+1</a:t>
            </a:r>
            <a:endParaRPr lang="en-US" altLang="en-US" sz="1600"/>
          </a:p>
        </p:txBody>
      </p:sp>
      <p:sp>
        <p:nvSpPr>
          <p:cNvPr id="44051" name="Text Box 26">
            <a:extLst>
              <a:ext uri="{FF2B5EF4-FFF2-40B4-BE49-F238E27FC236}">
                <a16:creationId xmlns:a16="http://schemas.microsoft.com/office/drawing/2014/main" id="{33E1424D-4308-493D-8ED0-0544118F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2417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y</a:t>
            </a:r>
            <a:r>
              <a:rPr lang="en-US" altLang="en-US" sz="1600" baseline="-25000"/>
              <a:t>k+2</a:t>
            </a:r>
            <a:endParaRPr lang="en-US" altLang="en-US" sz="1600"/>
          </a:p>
        </p:txBody>
      </p:sp>
      <p:sp>
        <p:nvSpPr>
          <p:cNvPr id="44052" name="Text Box 27">
            <a:extLst>
              <a:ext uri="{FF2B5EF4-FFF2-40B4-BE49-F238E27FC236}">
                <a16:creationId xmlns:a16="http://schemas.microsoft.com/office/drawing/2014/main" id="{DEA73742-75EA-43CE-A6EE-FDB5798A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7647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y</a:t>
            </a:r>
            <a:r>
              <a:rPr lang="en-US" altLang="en-US" sz="1600" baseline="-25000"/>
              <a:t>k+3</a:t>
            </a:r>
            <a:endParaRPr lang="en-US" altLang="en-US" sz="1600"/>
          </a:p>
        </p:txBody>
      </p:sp>
      <p:sp>
        <p:nvSpPr>
          <p:cNvPr id="44053" name="Text Box 28">
            <a:extLst>
              <a:ext uri="{FF2B5EF4-FFF2-40B4-BE49-F238E27FC236}">
                <a16:creationId xmlns:a16="http://schemas.microsoft.com/office/drawing/2014/main" id="{947DF0A0-8715-47CD-AC70-7F50F8BC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974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x</a:t>
            </a:r>
            <a:r>
              <a:rPr lang="en-US" altLang="en-US" sz="1600" baseline="-25000"/>
              <a:t>k</a:t>
            </a:r>
            <a:endParaRPr lang="en-US" altLang="en-US" sz="1600"/>
          </a:p>
        </p:txBody>
      </p:sp>
      <p:sp>
        <p:nvSpPr>
          <p:cNvPr id="44054" name="Text Box 29">
            <a:extLst>
              <a:ext uri="{FF2B5EF4-FFF2-40B4-BE49-F238E27FC236}">
                <a16:creationId xmlns:a16="http://schemas.microsoft.com/office/drawing/2014/main" id="{540AC403-56C9-4742-9DD1-AD48740A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7974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x</a:t>
            </a:r>
            <a:r>
              <a:rPr lang="en-US" altLang="en-US" sz="1600" baseline="-25000"/>
              <a:t>k+1</a:t>
            </a:r>
            <a:endParaRPr lang="en-US" altLang="en-US" sz="1600"/>
          </a:p>
        </p:txBody>
      </p:sp>
      <p:sp>
        <p:nvSpPr>
          <p:cNvPr id="44055" name="Text Box 30">
            <a:extLst>
              <a:ext uri="{FF2B5EF4-FFF2-40B4-BE49-F238E27FC236}">
                <a16:creationId xmlns:a16="http://schemas.microsoft.com/office/drawing/2014/main" id="{515E8F86-6366-41AA-B602-57EE3ABD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974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x</a:t>
            </a:r>
            <a:r>
              <a:rPr lang="en-US" altLang="en-US" sz="1600" baseline="-25000"/>
              <a:t>k+2</a:t>
            </a:r>
            <a:endParaRPr lang="en-US" altLang="en-US" sz="1600"/>
          </a:p>
        </p:txBody>
      </p:sp>
      <p:sp>
        <p:nvSpPr>
          <p:cNvPr id="44056" name="Text Box 31">
            <a:extLst>
              <a:ext uri="{FF2B5EF4-FFF2-40B4-BE49-F238E27FC236}">
                <a16:creationId xmlns:a16="http://schemas.microsoft.com/office/drawing/2014/main" id="{F7095B78-2F47-4641-9301-741CC3FE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8212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x</a:t>
            </a:r>
            <a:r>
              <a:rPr lang="en-US" altLang="en-US" sz="1600" baseline="-25000"/>
              <a:t>k+3</a:t>
            </a:r>
            <a:endParaRPr lang="en-US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9DBC52A-A62A-411F-BC22-EF517780F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Bresenham’s Approach</a:t>
            </a:r>
            <a:endParaRPr lang="tr-TR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B12E56B-0E69-4186-B7C3-E4569B68C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4163" y="1268413"/>
            <a:ext cx="3322637" cy="3889375"/>
          </a:xfrm>
        </p:spPr>
        <p:txBody>
          <a:bodyPr/>
          <a:lstStyle/>
          <a:p>
            <a:pPr eaLnBrk="1" hangingPunct="1"/>
            <a:r>
              <a:rPr lang="en-US" altLang="en-US"/>
              <a:t>y=m(x</a:t>
            </a:r>
            <a:r>
              <a:rPr lang="en-US" altLang="en-US" baseline="-25000"/>
              <a:t>k</a:t>
            </a:r>
            <a:r>
              <a:rPr lang="en-US" altLang="en-US"/>
              <a:t> + 1)+b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lower</a:t>
            </a:r>
            <a:r>
              <a:rPr lang="en-US" altLang="en-US"/>
              <a:t>=y-y</a:t>
            </a:r>
            <a:r>
              <a:rPr lang="en-US" altLang="en-US" baseline="-25000"/>
              <a:t>k</a:t>
            </a:r>
          </a:p>
          <a:p>
            <a:pPr eaLnBrk="1" hangingPunct="1">
              <a:buFontTx/>
              <a:buNone/>
            </a:pPr>
            <a:r>
              <a:rPr lang="en-US" altLang="en-US"/>
              <a:t>=m(x</a:t>
            </a:r>
            <a:r>
              <a:rPr lang="en-US" altLang="en-US" baseline="-25000"/>
              <a:t>k</a:t>
            </a:r>
            <a:r>
              <a:rPr lang="en-US" altLang="en-US"/>
              <a:t> + 1)+b-y</a:t>
            </a:r>
            <a:r>
              <a:rPr lang="en-US" altLang="en-US" baseline="-25000"/>
              <a:t>k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upper</a:t>
            </a:r>
            <a:r>
              <a:rPr lang="en-US" altLang="en-US"/>
              <a:t>=(y</a:t>
            </a:r>
            <a:r>
              <a:rPr lang="en-US" altLang="en-US" baseline="-25000"/>
              <a:t>k</a:t>
            </a:r>
            <a:r>
              <a:rPr lang="en-US" altLang="en-US"/>
              <a:t>+1)-y</a:t>
            </a:r>
            <a:endParaRPr lang="en-US" altLang="en-US" baseline="-25000"/>
          </a:p>
          <a:p>
            <a:pPr eaLnBrk="1" hangingPunct="1">
              <a:buFontTx/>
              <a:buNone/>
            </a:pPr>
            <a:r>
              <a:rPr lang="en-US" altLang="en-US"/>
              <a:t>= y</a:t>
            </a:r>
            <a:r>
              <a:rPr lang="en-US" altLang="en-US" baseline="-25000"/>
              <a:t>k</a:t>
            </a:r>
            <a:r>
              <a:rPr lang="en-US" altLang="en-US"/>
              <a:t>+1 -m(x</a:t>
            </a:r>
            <a:r>
              <a:rPr lang="en-US" altLang="en-US" baseline="-25000"/>
              <a:t>k</a:t>
            </a:r>
            <a:r>
              <a:rPr lang="en-US" altLang="en-US"/>
              <a:t> + 1)-b</a:t>
            </a:r>
            <a:endParaRPr lang="en-US" altLang="en-US" baseline="-25000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grpSp>
        <p:nvGrpSpPr>
          <p:cNvPr id="45060" name="Group 25">
            <a:extLst>
              <a:ext uri="{FF2B5EF4-FFF2-40B4-BE49-F238E27FC236}">
                <a16:creationId xmlns:a16="http://schemas.microsoft.com/office/drawing/2014/main" id="{5E0958F1-8340-4E3E-B669-507BB5B15DD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052513"/>
            <a:ext cx="4824412" cy="3671887"/>
            <a:chOff x="975" y="1661"/>
            <a:chExt cx="3039" cy="2313"/>
          </a:xfrm>
        </p:grpSpPr>
        <p:sp>
          <p:nvSpPr>
            <p:cNvPr id="45062" name="Line 4">
              <a:extLst>
                <a:ext uri="{FF2B5EF4-FFF2-40B4-BE49-F238E27FC236}">
                  <a16:creationId xmlns:a16="http://schemas.microsoft.com/office/drawing/2014/main" id="{2104F8F3-75E5-4DAB-976C-F3F57BBC6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0" y="1661"/>
              <a:ext cx="0" cy="2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5">
              <a:extLst>
                <a:ext uri="{FF2B5EF4-FFF2-40B4-BE49-F238E27FC236}">
                  <a16:creationId xmlns:a16="http://schemas.microsoft.com/office/drawing/2014/main" id="{40BBA348-B55B-4427-9F33-6AB71AE2E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0" y="3724"/>
              <a:ext cx="2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6">
              <a:extLst>
                <a:ext uri="{FF2B5EF4-FFF2-40B4-BE49-F238E27FC236}">
                  <a16:creationId xmlns:a16="http://schemas.microsoft.com/office/drawing/2014/main" id="{887A0989-DDF1-478B-AD1C-39A54C024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7" y="2037"/>
              <a:ext cx="1044" cy="84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7">
              <a:extLst>
                <a:ext uri="{FF2B5EF4-FFF2-40B4-BE49-F238E27FC236}">
                  <a16:creationId xmlns:a16="http://schemas.microsoft.com/office/drawing/2014/main" id="{57531951-99CC-4300-926F-B184BEB44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" y="253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Text Box 8">
              <a:extLst>
                <a:ext uri="{FF2B5EF4-FFF2-40B4-BE49-F238E27FC236}">
                  <a16:creationId xmlns:a16="http://schemas.microsoft.com/office/drawing/2014/main" id="{AF633BC6-40B4-42C9-9062-1AEE63A6C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2421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tr-TR" altLang="en-US" sz="2000"/>
                <a:t>y</a:t>
              </a:r>
              <a:endParaRPr lang="en-US" altLang="en-US" sz="2000"/>
            </a:p>
          </p:txBody>
        </p:sp>
        <p:sp>
          <p:nvSpPr>
            <p:cNvPr id="45067" name="Line 9">
              <a:extLst>
                <a:ext uri="{FF2B5EF4-FFF2-40B4-BE49-F238E27FC236}">
                  <a16:creationId xmlns:a16="http://schemas.microsoft.com/office/drawing/2014/main" id="{F5F5D577-982B-401A-92EE-B29DE3CFA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" y="2123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Text Box 10">
              <a:extLst>
                <a:ext uri="{FF2B5EF4-FFF2-40B4-BE49-F238E27FC236}">
                  <a16:creationId xmlns:a16="http://schemas.microsoft.com/office/drawing/2014/main" id="{A35B4000-C443-48E4-B867-C3B6B4D7B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2013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/>
                <a:t>y</a:t>
              </a:r>
              <a:r>
                <a:rPr lang="en-US" altLang="en-US" sz="2000" baseline="-25000"/>
                <a:t>k+1</a:t>
              </a:r>
              <a:endParaRPr lang="en-US" altLang="en-US" sz="2000"/>
            </a:p>
          </p:txBody>
        </p:sp>
        <p:sp>
          <p:nvSpPr>
            <p:cNvPr id="45069" name="Line 11">
              <a:extLst>
                <a:ext uri="{FF2B5EF4-FFF2-40B4-BE49-F238E27FC236}">
                  <a16:creationId xmlns:a16="http://schemas.microsoft.com/office/drawing/2014/main" id="{3312035C-FEDE-437C-966A-607DF0CD1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3631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Text Box 12">
              <a:extLst>
                <a:ext uri="{FF2B5EF4-FFF2-40B4-BE49-F238E27FC236}">
                  <a16:creationId xmlns:a16="http://schemas.microsoft.com/office/drawing/2014/main" id="{EEA17F2A-4395-43B5-9DD4-20F396D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3724"/>
              <a:ext cx="11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/>
                <a:t>x</a:t>
              </a:r>
              <a:r>
                <a:rPr lang="en-US" altLang="en-US" sz="2000" baseline="-25000"/>
                <a:t>k+1</a:t>
              </a:r>
              <a:endParaRPr lang="en-US" altLang="en-US" sz="2000"/>
            </a:p>
          </p:txBody>
        </p:sp>
        <p:sp>
          <p:nvSpPr>
            <p:cNvPr id="45071" name="Oval 16">
              <a:extLst>
                <a:ext uri="{FF2B5EF4-FFF2-40B4-BE49-F238E27FC236}">
                  <a16:creationId xmlns:a16="http://schemas.microsoft.com/office/drawing/2014/main" id="{8E099B9B-1EE8-4D33-BC42-E633F3244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315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45072" name="Oval 17">
              <a:extLst>
                <a:ext uri="{FF2B5EF4-FFF2-40B4-BE49-F238E27FC236}">
                  <a16:creationId xmlns:a16="http://schemas.microsoft.com/office/drawing/2014/main" id="{49CD3E28-D60F-4824-9080-540F72D32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7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45073" name="Oval 18">
              <a:extLst>
                <a:ext uri="{FF2B5EF4-FFF2-40B4-BE49-F238E27FC236}">
                  <a16:creationId xmlns:a16="http://schemas.microsoft.com/office/drawing/2014/main" id="{5D49EC38-46A5-4AD9-90C3-BB84D8A80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11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45074" name="AutoShape 19">
              <a:extLst>
                <a:ext uri="{FF2B5EF4-FFF2-40B4-BE49-F238E27FC236}">
                  <a16:creationId xmlns:a16="http://schemas.microsoft.com/office/drawing/2014/main" id="{992E53BB-6AD4-49DD-84F6-593D94353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160"/>
              <a:ext cx="136" cy="318"/>
            </a:xfrm>
            <a:prstGeom prst="rightBrace">
              <a:avLst>
                <a:gd name="adj1" fmla="val 1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45075" name="AutoShape 20">
              <a:extLst>
                <a:ext uri="{FF2B5EF4-FFF2-40B4-BE49-F238E27FC236}">
                  <a16:creationId xmlns:a16="http://schemas.microsoft.com/office/drawing/2014/main" id="{EFE6B831-2853-4E6A-97B6-C4B9B4EC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523"/>
              <a:ext cx="45" cy="680"/>
            </a:xfrm>
            <a:prstGeom prst="rightBrace">
              <a:avLst>
                <a:gd name="adj1" fmla="val 12592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45076" name="Line 21">
              <a:extLst>
                <a:ext uri="{FF2B5EF4-FFF2-40B4-BE49-F238E27FC236}">
                  <a16:creationId xmlns:a16="http://schemas.microsoft.com/office/drawing/2014/main" id="{1A41E7E0-4073-412D-B52C-CBE70284D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" y="321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22">
              <a:extLst>
                <a:ext uri="{FF2B5EF4-FFF2-40B4-BE49-F238E27FC236}">
                  <a16:creationId xmlns:a16="http://schemas.microsoft.com/office/drawing/2014/main" id="{814BA68A-7D45-4446-89EE-378EDBD69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3102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/>
                <a:t>y</a:t>
              </a:r>
              <a:r>
                <a:rPr lang="en-US" altLang="en-US" sz="2000" baseline="-25000"/>
                <a:t>k</a:t>
              </a:r>
              <a:endParaRPr lang="en-US" altLang="en-US" sz="2000"/>
            </a:p>
          </p:txBody>
        </p:sp>
        <p:sp>
          <p:nvSpPr>
            <p:cNvPr id="45078" name="Text Box 23">
              <a:extLst>
                <a:ext uri="{FF2B5EF4-FFF2-40B4-BE49-F238E27FC236}">
                  <a16:creationId xmlns:a16="http://schemas.microsoft.com/office/drawing/2014/main" id="{ADFD50B5-8E7B-4CB9-8E8A-FB322435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251"/>
              <a:ext cx="7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/>
                <a:t>d</a:t>
              </a:r>
              <a:r>
                <a:rPr lang="en-US" altLang="en-US" sz="2000" baseline="-25000"/>
                <a:t>upper</a:t>
              </a:r>
              <a:endParaRPr lang="en-US" altLang="en-US" sz="2000"/>
            </a:p>
          </p:txBody>
        </p:sp>
        <p:sp>
          <p:nvSpPr>
            <p:cNvPr id="45079" name="Text Box 24">
              <a:extLst>
                <a:ext uri="{FF2B5EF4-FFF2-40B4-BE49-F238E27FC236}">
                  <a16:creationId xmlns:a16="http://schemas.microsoft.com/office/drawing/2014/main" id="{27D036A5-2D67-43A2-9EBE-A9813FE5C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784"/>
              <a:ext cx="7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/>
                <a:t>d</a:t>
              </a:r>
              <a:r>
                <a:rPr lang="en-US" altLang="en-US" sz="2000" baseline="-25000"/>
                <a:t>lower</a:t>
              </a:r>
              <a:endParaRPr lang="en-US" altLang="en-US" sz="2000"/>
            </a:p>
          </p:txBody>
        </p:sp>
      </p:grpSp>
      <p:sp>
        <p:nvSpPr>
          <p:cNvPr id="45061" name="Rectangle 27">
            <a:extLst>
              <a:ext uri="{FF2B5EF4-FFF2-40B4-BE49-F238E27FC236}">
                <a16:creationId xmlns:a16="http://schemas.microsoft.com/office/drawing/2014/main" id="{DFF607B6-80AA-4C9A-B6F3-A863CEB8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24400"/>
            <a:ext cx="79914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d</a:t>
            </a:r>
            <a:r>
              <a:rPr lang="en-US" altLang="en-US" sz="2000" baseline="-25000"/>
              <a:t>lower</a:t>
            </a:r>
            <a:r>
              <a:rPr lang="en-US" altLang="en-US" sz="2000"/>
              <a:t>- d</a:t>
            </a:r>
            <a:r>
              <a:rPr lang="en-US" altLang="en-US" sz="2000" baseline="-25000"/>
              <a:t>upper</a:t>
            </a:r>
            <a:r>
              <a:rPr lang="en-US" altLang="en-US" sz="2000"/>
              <a:t>= 2m(x</a:t>
            </a:r>
            <a:r>
              <a:rPr lang="en-US" altLang="en-US" sz="2000" baseline="-25000"/>
              <a:t>k</a:t>
            </a:r>
            <a:r>
              <a:rPr lang="en-US" altLang="en-US" sz="2000"/>
              <a:t> + 1)+2y</a:t>
            </a:r>
            <a:r>
              <a:rPr lang="en-US" altLang="en-US" sz="2000" baseline="-25000"/>
              <a:t>k</a:t>
            </a:r>
            <a:r>
              <a:rPr lang="en-US" altLang="en-US" sz="2000"/>
              <a:t>+2b-1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Rearrange it to have integer calculations: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2000"/>
              <a:t>m=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y/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x</a:t>
            </a:r>
            <a:r>
              <a:rPr lang="en-US" altLang="en-US" sz="2000"/>
              <a:t> 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2000"/>
              <a:t>Decision parameter: p</a:t>
            </a:r>
            <a:r>
              <a:rPr lang="en-US" altLang="en-US" sz="2000" baseline="-25000"/>
              <a:t>k</a:t>
            </a:r>
            <a:r>
              <a:rPr lang="en-US" altLang="en-US" sz="2000"/>
              <a:t>= 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x(</a:t>
            </a:r>
            <a:r>
              <a:rPr lang="en-US" altLang="en-US" sz="2000"/>
              <a:t>d</a:t>
            </a:r>
            <a:r>
              <a:rPr lang="en-US" altLang="en-US" sz="2000" baseline="-25000"/>
              <a:t>lower</a:t>
            </a:r>
            <a:r>
              <a:rPr lang="en-US" altLang="en-US" sz="2000"/>
              <a:t>- d</a:t>
            </a:r>
            <a:r>
              <a:rPr lang="en-US" altLang="en-US" sz="2000" baseline="-25000"/>
              <a:t>upper</a:t>
            </a:r>
            <a:r>
              <a:rPr lang="en-US" altLang="en-US" sz="2000">
                <a:cs typeface="Arial" panose="020B0604020202020204" pitchFamily="34" charset="0"/>
              </a:rPr>
              <a:t>)=2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y.</a:t>
            </a:r>
            <a:r>
              <a:rPr lang="en-US" altLang="en-US" sz="2000"/>
              <a:t>x</a:t>
            </a:r>
            <a:r>
              <a:rPr lang="en-US" altLang="en-US" sz="2000" baseline="-25000"/>
              <a:t>k</a:t>
            </a:r>
            <a:r>
              <a:rPr lang="en-US" altLang="en-US" sz="2000">
                <a:cs typeface="Arial" panose="020B0604020202020204" pitchFamily="34" charset="0"/>
              </a:rPr>
              <a:t> - 2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x. </a:t>
            </a:r>
            <a:r>
              <a:rPr lang="en-US" altLang="en-US" sz="2000"/>
              <a:t>y</a:t>
            </a:r>
            <a:r>
              <a:rPr lang="en-US" altLang="en-US" sz="2000" baseline="-25000"/>
              <a:t>k</a:t>
            </a:r>
            <a:r>
              <a:rPr lang="en-US" altLang="en-US" sz="2000">
                <a:cs typeface="Arial" panose="020B0604020202020204" pitchFamily="34" charset="0"/>
              </a:rPr>
              <a:t> + c</a:t>
            </a:r>
            <a:endParaRPr lang="en-US" altLang="en-US" sz="2000" baseline="-2500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algn="l" eaLnBrk="1" hangingPunct="1">
              <a:spcBef>
                <a:spcPct val="20000"/>
              </a:spcBef>
            </a:pPr>
            <a:endParaRPr lang="en-US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F9ADE23-1F4E-4B92-8DE2-CD1F11D06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Decision Parameter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29C1B1-99C4-4F47-9223-0CD4BD267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2000"/>
              <a:t>Decision parameter: p</a:t>
            </a:r>
            <a:r>
              <a:rPr lang="en-US" altLang="en-US" sz="2000" baseline="-25000"/>
              <a:t>k</a:t>
            </a:r>
            <a:r>
              <a:rPr lang="en-US" altLang="en-US" sz="2000"/>
              <a:t>= 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x(</a:t>
            </a:r>
            <a:r>
              <a:rPr lang="en-US" altLang="en-US" sz="2000"/>
              <a:t>d</a:t>
            </a:r>
            <a:r>
              <a:rPr lang="en-US" altLang="en-US" sz="2000" baseline="-25000"/>
              <a:t>lower</a:t>
            </a:r>
            <a:r>
              <a:rPr lang="en-US" altLang="en-US" sz="2000"/>
              <a:t>- d</a:t>
            </a:r>
            <a:r>
              <a:rPr lang="en-US" altLang="en-US" sz="2000" baseline="-25000"/>
              <a:t>upper</a:t>
            </a:r>
            <a:r>
              <a:rPr lang="en-US" altLang="en-US" sz="2000">
                <a:cs typeface="Arial" panose="020B0604020202020204" pitchFamily="34" charset="0"/>
              </a:rPr>
              <a:t>)=2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y.</a:t>
            </a:r>
            <a:r>
              <a:rPr lang="en-US" altLang="en-US" sz="2000"/>
              <a:t>x</a:t>
            </a:r>
            <a:r>
              <a:rPr lang="en-US" altLang="en-US" sz="2000" baseline="-25000"/>
              <a:t>k</a:t>
            </a:r>
            <a:r>
              <a:rPr lang="en-US" altLang="en-US" sz="2000">
                <a:cs typeface="Arial" panose="020B0604020202020204" pitchFamily="34" charset="0"/>
              </a:rPr>
              <a:t> - 2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x. </a:t>
            </a:r>
            <a:r>
              <a:rPr lang="en-US" altLang="en-US" sz="2000"/>
              <a:t>y</a:t>
            </a:r>
            <a:r>
              <a:rPr lang="en-US" altLang="en-US" sz="2000" baseline="-25000"/>
              <a:t>k</a:t>
            </a:r>
            <a:r>
              <a:rPr lang="en-US" altLang="en-US" sz="2000">
                <a:cs typeface="Arial" panose="020B0604020202020204" pitchFamily="34" charset="0"/>
              </a:rPr>
              <a:t> + c</a:t>
            </a:r>
            <a:endParaRPr lang="en-US" altLang="en-US" sz="2000" baseline="-250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/>
              <a:t>p</a:t>
            </a:r>
            <a:r>
              <a:rPr lang="en-US" altLang="en-US" sz="2400" baseline="-25000"/>
              <a:t>k</a:t>
            </a:r>
            <a:r>
              <a:rPr lang="en-US" altLang="en-US" sz="2400"/>
              <a:t> has </a:t>
            </a:r>
            <a:r>
              <a:rPr lang="en-US" altLang="en-US" sz="2400">
                <a:cs typeface="Arial" panose="020B0604020202020204" pitchFamily="34" charset="0"/>
              </a:rPr>
              <a:t>the same sign with </a:t>
            </a:r>
            <a:r>
              <a:rPr lang="en-US" altLang="en-US" sz="2400"/>
              <a:t>d</a:t>
            </a:r>
            <a:r>
              <a:rPr lang="en-US" altLang="en-US" sz="2400" baseline="-25000"/>
              <a:t>lower</a:t>
            </a:r>
            <a:r>
              <a:rPr lang="en-US" altLang="en-US" sz="2400"/>
              <a:t>- d</a:t>
            </a:r>
            <a:r>
              <a:rPr lang="en-US" altLang="en-US" sz="2400" baseline="-25000"/>
              <a:t>upper</a:t>
            </a:r>
            <a:r>
              <a:rPr lang="en-US" altLang="en-US" sz="2400">
                <a:cs typeface="Arial" panose="020B0604020202020204" pitchFamily="34" charset="0"/>
              </a:rPr>
              <a:t> since </a:t>
            </a:r>
            <a:r>
              <a:rPr lang="el-GR" altLang="en-US" sz="2400">
                <a:cs typeface="Arial" panose="020B0604020202020204" pitchFamily="34" charset="0"/>
              </a:rPr>
              <a:t>Δ</a:t>
            </a:r>
            <a:r>
              <a:rPr lang="en-US" altLang="en-US" sz="2400">
                <a:cs typeface="Arial" panose="020B0604020202020204" pitchFamily="34" charset="0"/>
              </a:rPr>
              <a:t>x&gt;0.</a:t>
            </a:r>
          </a:p>
          <a:p>
            <a:pPr eaLnBrk="1" hangingPunct="1"/>
            <a:r>
              <a:rPr lang="en-US" altLang="en-US" sz="2400">
                <a:cs typeface="Arial" panose="020B0604020202020204" pitchFamily="34" charset="0"/>
              </a:rPr>
              <a:t>c is constant and has the value c= 2</a:t>
            </a:r>
            <a:r>
              <a:rPr lang="el-GR" altLang="en-US" sz="2400">
                <a:cs typeface="Arial" panose="020B0604020202020204" pitchFamily="34" charset="0"/>
              </a:rPr>
              <a:t>Δ</a:t>
            </a:r>
            <a:r>
              <a:rPr lang="en-US" altLang="en-US" sz="2400">
                <a:cs typeface="Arial" panose="020B0604020202020204" pitchFamily="34" charset="0"/>
              </a:rPr>
              <a:t>y + </a:t>
            </a:r>
            <a:r>
              <a:rPr lang="el-GR" altLang="en-US" sz="2400">
                <a:cs typeface="Arial" panose="020B0604020202020204" pitchFamily="34" charset="0"/>
              </a:rPr>
              <a:t>Δ</a:t>
            </a:r>
            <a:r>
              <a:rPr lang="en-US" altLang="en-US" sz="2400">
                <a:cs typeface="Arial" panose="020B0604020202020204" pitchFamily="34" charset="0"/>
              </a:rPr>
              <a:t>x(2b-1)</a:t>
            </a:r>
          </a:p>
          <a:p>
            <a:pPr lvl="1" eaLnBrk="1" hangingPunct="1"/>
            <a:r>
              <a:rPr lang="en-US" altLang="en-US" sz="2000">
                <a:cs typeface="Arial" panose="020B0604020202020204" pitchFamily="34" charset="0"/>
              </a:rPr>
              <a:t>c is independent of the pixel positions and is eliminated from decision parameter p</a:t>
            </a:r>
            <a:r>
              <a:rPr lang="en-US" altLang="en-US" sz="2000" baseline="-25000">
                <a:cs typeface="Arial" panose="020B0604020202020204" pitchFamily="34" charset="0"/>
              </a:rPr>
              <a:t>k</a:t>
            </a:r>
            <a:r>
              <a:rPr lang="en-US" altLang="en-US" sz="2000">
                <a:cs typeface="Arial" panose="020B0604020202020204" pitchFamily="34" charset="0"/>
              </a:rPr>
              <a:t>.</a:t>
            </a:r>
          </a:p>
          <a:p>
            <a:pPr lvl="1" eaLnBrk="1" hangingPunct="1"/>
            <a:endParaRPr lang="en-US" altLang="en-US" sz="20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/>
              <a:t>If </a:t>
            </a:r>
            <a:r>
              <a:rPr lang="en-US" altLang="en-US" sz="2400"/>
              <a:t>d</a:t>
            </a:r>
            <a:r>
              <a:rPr lang="en-US" altLang="en-US" sz="2400" baseline="-25000"/>
              <a:t>lower</a:t>
            </a:r>
            <a:r>
              <a:rPr lang="en-US" altLang="en-US" sz="2400"/>
              <a:t>&lt; d</a:t>
            </a:r>
            <a:r>
              <a:rPr lang="en-US" altLang="en-US" sz="2400" baseline="-25000"/>
              <a:t>upper </a:t>
            </a:r>
            <a:r>
              <a:rPr lang="en-US" altLang="en-US" sz="2400"/>
              <a:t>then p</a:t>
            </a:r>
            <a:r>
              <a:rPr lang="en-US" altLang="en-US" sz="2400" baseline="-25000"/>
              <a:t>k </a:t>
            </a:r>
            <a:r>
              <a:rPr lang="en-US" altLang="en-US" sz="2400"/>
              <a:t>is negative.</a:t>
            </a:r>
          </a:p>
          <a:p>
            <a:pPr lvl="1" eaLnBrk="1" hangingPunct="1"/>
            <a:r>
              <a:rPr lang="en-US" altLang="en-US"/>
              <a:t>Plot the lower pixel (East)</a:t>
            </a:r>
          </a:p>
          <a:p>
            <a:pPr eaLnBrk="1" hangingPunct="1"/>
            <a:r>
              <a:rPr lang="en-US" altLang="en-US"/>
              <a:t>Otherwise</a:t>
            </a:r>
          </a:p>
          <a:p>
            <a:pPr lvl="1" eaLnBrk="1" hangingPunct="1"/>
            <a:r>
              <a:rPr lang="en-US" altLang="en-US"/>
              <a:t>Plot the upper pixel (North East)</a:t>
            </a:r>
          </a:p>
          <a:p>
            <a:pPr lvl="1" eaLnBrk="1" hangingPunct="1"/>
            <a:endParaRPr lang="tr-T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66B9EEC-BD39-4F52-A57F-CC8A80BFC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Succesive decision parameter</a:t>
            </a:r>
            <a:endParaRPr lang="tr-TR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0D19CBC-6C53-4916-A1FC-4DD5B440A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 step k+1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p</a:t>
            </a:r>
            <a:r>
              <a:rPr lang="en-US" altLang="en-US" sz="2000" baseline="-25000"/>
              <a:t>k+1</a:t>
            </a:r>
            <a:r>
              <a:rPr lang="en-US" altLang="en-US" sz="2000"/>
              <a:t>= </a:t>
            </a:r>
            <a:r>
              <a:rPr lang="en-US" altLang="en-US" sz="2000">
                <a:cs typeface="Arial" panose="020B0604020202020204" pitchFamily="34" charset="0"/>
              </a:rPr>
              <a:t>2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y.</a:t>
            </a:r>
            <a:r>
              <a:rPr lang="en-US" altLang="en-US" sz="2000"/>
              <a:t>x</a:t>
            </a:r>
            <a:r>
              <a:rPr lang="en-US" altLang="en-US" sz="2000" baseline="-25000"/>
              <a:t>k+1</a:t>
            </a:r>
            <a:r>
              <a:rPr lang="en-US" altLang="en-US" sz="2000">
                <a:cs typeface="Arial" panose="020B0604020202020204" pitchFamily="34" charset="0"/>
              </a:rPr>
              <a:t> - 2</a:t>
            </a:r>
            <a:r>
              <a:rPr lang="el-GR" altLang="en-US" sz="2000">
                <a:cs typeface="Arial" panose="020B0604020202020204" pitchFamily="34" charset="0"/>
              </a:rPr>
              <a:t>Δ</a:t>
            </a:r>
            <a:r>
              <a:rPr lang="en-US" altLang="en-US" sz="2000">
                <a:cs typeface="Arial" panose="020B0604020202020204" pitchFamily="34" charset="0"/>
              </a:rPr>
              <a:t>x. </a:t>
            </a:r>
            <a:r>
              <a:rPr lang="en-US" altLang="en-US" sz="2000"/>
              <a:t>y</a:t>
            </a:r>
            <a:r>
              <a:rPr lang="en-US" altLang="en-US" sz="2000" baseline="-25000"/>
              <a:t>k+1</a:t>
            </a:r>
            <a:r>
              <a:rPr lang="en-US" altLang="en-US" sz="2000">
                <a:cs typeface="Arial" panose="020B0604020202020204" pitchFamily="34" charset="0"/>
              </a:rPr>
              <a:t> + c</a:t>
            </a:r>
          </a:p>
          <a:p>
            <a:pPr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cs typeface="Arial" panose="020B0604020202020204" pitchFamily="34" charset="0"/>
              </a:rPr>
              <a:t>Subtracting two subsequent decision parameters yields: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	</a:t>
            </a:r>
            <a:r>
              <a:rPr lang="en-US" altLang="en-US" sz="2400"/>
              <a:t>p</a:t>
            </a:r>
            <a:r>
              <a:rPr lang="en-US" altLang="en-US" sz="2400" baseline="-25000"/>
              <a:t>k+1</a:t>
            </a:r>
            <a:r>
              <a:rPr lang="en-US" altLang="en-US" sz="2400"/>
              <a:t>-p</a:t>
            </a:r>
            <a:r>
              <a:rPr lang="en-US" altLang="en-US" sz="2400" baseline="-25000"/>
              <a:t>k</a:t>
            </a:r>
            <a:r>
              <a:rPr lang="en-US" altLang="en-US" sz="2400"/>
              <a:t>= </a:t>
            </a:r>
            <a:r>
              <a:rPr lang="en-US" altLang="en-US" sz="2400">
                <a:cs typeface="Arial" panose="020B0604020202020204" pitchFamily="34" charset="0"/>
              </a:rPr>
              <a:t>2</a:t>
            </a:r>
            <a:r>
              <a:rPr lang="el-GR" altLang="en-US" sz="2400">
                <a:cs typeface="Arial" panose="020B0604020202020204" pitchFamily="34" charset="0"/>
              </a:rPr>
              <a:t>Δ</a:t>
            </a:r>
            <a:r>
              <a:rPr lang="en-US" altLang="en-US" sz="2400">
                <a:cs typeface="Arial" panose="020B0604020202020204" pitchFamily="34" charset="0"/>
              </a:rPr>
              <a:t>y.(</a:t>
            </a:r>
            <a:r>
              <a:rPr lang="en-US" altLang="en-US" sz="2400"/>
              <a:t>x</a:t>
            </a:r>
            <a:r>
              <a:rPr lang="en-US" altLang="en-US" sz="2400" baseline="-25000"/>
              <a:t>k+1</a:t>
            </a:r>
            <a:r>
              <a:rPr lang="en-US" altLang="en-US" sz="2400"/>
              <a:t>-x</a:t>
            </a:r>
            <a:r>
              <a:rPr lang="en-US" altLang="en-US" sz="2400" baseline="-25000"/>
              <a:t>k</a:t>
            </a:r>
            <a:r>
              <a:rPr lang="en-US" altLang="en-US" sz="2400"/>
              <a:t>)</a:t>
            </a:r>
            <a:r>
              <a:rPr lang="en-US" altLang="en-US" sz="2400">
                <a:cs typeface="Arial" panose="020B0604020202020204" pitchFamily="34" charset="0"/>
              </a:rPr>
              <a:t> - 2</a:t>
            </a:r>
            <a:r>
              <a:rPr lang="el-GR" altLang="en-US" sz="2400">
                <a:cs typeface="Arial" panose="020B0604020202020204" pitchFamily="34" charset="0"/>
              </a:rPr>
              <a:t>Δ</a:t>
            </a:r>
            <a:r>
              <a:rPr lang="en-US" altLang="en-US" sz="2400">
                <a:cs typeface="Arial" panose="020B0604020202020204" pitchFamily="34" charset="0"/>
              </a:rPr>
              <a:t>x. (</a:t>
            </a:r>
            <a:r>
              <a:rPr lang="en-US" altLang="en-US" sz="2400"/>
              <a:t>y</a:t>
            </a:r>
            <a:r>
              <a:rPr lang="en-US" altLang="en-US" sz="2400" baseline="-25000"/>
              <a:t>k+1</a:t>
            </a:r>
            <a:r>
              <a:rPr lang="en-US" altLang="en-US" sz="2400"/>
              <a:t>-y</a:t>
            </a:r>
            <a:r>
              <a:rPr lang="en-US" altLang="en-US" sz="2400" baseline="-25000"/>
              <a:t>k</a:t>
            </a:r>
            <a:r>
              <a:rPr lang="en-US" altLang="en-US" sz="2400"/>
              <a:t>)</a:t>
            </a:r>
            <a:endParaRPr lang="en-US" altLang="en-US" sz="240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cs typeface="Arial" panose="020B0604020202020204" pitchFamily="34" charset="0"/>
              </a:rPr>
              <a:t>x</a:t>
            </a:r>
            <a:r>
              <a:rPr lang="en-US" altLang="en-US" sz="2400" baseline="-25000">
                <a:cs typeface="Arial" panose="020B0604020202020204" pitchFamily="34" charset="0"/>
              </a:rPr>
              <a:t>k+1</a:t>
            </a:r>
            <a:r>
              <a:rPr lang="en-US" altLang="en-US" sz="2400">
                <a:cs typeface="Arial" panose="020B0604020202020204" pitchFamily="34" charset="0"/>
              </a:rPr>
              <a:t>=x</a:t>
            </a:r>
            <a:r>
              <a:rPr lang="en-US" altLang="en-US" sz="2400" baseline="-25000">
                <a:cs typeface="Arial" panose="020B0604020202020204" pitchFamily="34" charset="0"/>
              </a:rPr>
              <a:t>k</a:t>
            </a:r>
            <a:r>
              <a:rPr lang="en-US" altLang="en-US" sz="2400">
                <a:cs typeface="Arial" panose="020B0604020202020204" pitchFamily="34" charset="0"/>
              </a:rPr>
              <a:t>+1  so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solidFill>
                  <a:srgbClr val="FF0000"/>
                </a:solidFill>
              </a:rPr>
              <a:t>p</a:t>
            </a:r>
            <a:r>
              <a:rPr lang="en-US" altLang="en-US" sz="2400" baseline="-25000">
                <a:solidFill>
                  <a:srgbClr val="FF0000"/>
                </a:solidFill>
              </a:rPr>
              <a:t>k+1</a:t>
            </a:r>
            <a:r>
              <a:rPr lang="en-US" altLang="en-US" sz="2400">
                <a:solidFill>
                  <a:srgbClr val="FF0000"/>
                </a:solidFill>
              </a:rPr>
              <a:t>= p</a:t>
            </a:r>
            <a:r>
              <a:rPr lang="en-US" altLang="en-US" sz="2400" baseline="-25000">
                <a:solidFill>
                  <a:srgbClr val="FF0000"/>
                </a:solidFill>
              </a:rPr>
              <a:t>k</a:t>
            </a:r>
            <a:r>
              <a:rPr lang="en-US" altLang="en-US" sz="2400">
                <a:solidFill>
                  <a:srgbClr val="FF0000"/>
                </a:solidFill>
              </a:rPr>
              <a:t> +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l-GR" altLang="en-US" sz="240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y - 2</a:t>
            </a:r>
            <a:r>
              <a:rPr lang="el-GR" altLang="en-US" sz="240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x. (</a:t>
            </a:r>
            <a:r>
              <a:rPr lang="en-US" altLang="en-US" sz="2400">
                <a:solidFill>
                  <a:srgbClr val="FF0000"/>
                </a:solidFill>
              </a:rPr>
              <a:t>y</a:t>
            </a:r>
            <a:r>
              <a:rPr lang="en-US" altLang="en-US" sz="2400" baseline="-25000">
                <a:solidFill>
                  <a:srgbClr val="FF0000"/>
                </a:solidFill>
              </a:rPr>
              <a:t>k+1</a:t>
            </a:r>
            <a:r>
              <a:rPr lang="en-US" altLang="en-US" sz="2400">
                <a:solidFill>
                  <a:srgbClr val="FF0000"/>
                </a:solidFill>
              </a:rPr>
              <a:t>-y</a:t>
            </a:r>
            <a:r>
              <a:rPr lang="en-US" altLang="en-US" sz="2400" baseline="-25000">
                <a:solidFill>
                  <a:srgbClr val="FF0000"/>
                </a:solidFill>
              </a:rPr>
              <a:t>k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 lvl="1" eaLnBrk="1" hangingPunct="1"/>
            <a:r>
              <a:rPr lang="en-US" altLang="en-US" sz="2000"/>
              <a:t>y</a:t>
            </a:r>
            <a:r>
              <a:rPr lang="en-US" altLang="en-US" sz="2000" baseline="-25000"/>
              <a:t>k+1</a:t>
            </a:r>
            <a:r>
              <a:rPr lang="en-US" altLang="en-US" sz="2000"/>
              <a:t>-y</a:t>
            </a:r>
            <a:r>
              <a:rPr lang="en-US" altLang="en-US" sz="2000" baseline="-25000"/>
              <a:t>k</a:t>
            </a:r>
            <a:r>
              <a:rPr lang="en-US" altLang="en-US" sz="2000"/>
              <a:t> is either 0 or 1 depending on the sign of p</a:t>
            </a:r>
            <a:r>
              <a:rPr lang="en-US" altLang="en-US" sz="2000" baseline="-25000"/>
              <a:t>k</a:t>
            </a:r>
          </a:p>
          <a:p>
            <a:pPr eaLnBrk="1" hangingPunct="1"/>
            <a:r>
              <a:rPr lang="en-US" altLang="en-US" sz="2400"/>
              <a:t>First parameter p</a:t>
            </a:r>
            <a:r>
              <a:rPr lang="en-US" altLang="en-US" sz="2400" baseline="-25000"/>
              <a:t>0</a:t>
            </a:r>
            <a:endParaRPr lang="en-US" altLang="en-US" sz="2400"/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</a:rPr>
              <a:t>p</a:t>
            </a:r>
            <a:r>
              <a:rPr lang="en-US" altLang="en-US" sz="2000" baseline="-25000">
                <a:solidFill>
                  <a:srgbClr val="FF0000"/>
                </a:solidFill>
              </a:rPr>
              <a:t>0</a:t>
            </a:r>
            <a:r>
              <a:rPr lang="en-US" altLang="en-US" sz="2000">
                <a:solidFill>
                  <a:srgbClr val="FF0000"/>
                </a:solidFill>
              </a:rPr>
              <a:t>=2 </a:t>
            </a:r>
            <a:r>
              <a:rPr lang="el-GR" altLang="en-US" sz="200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y - </a:t>
            </a:r>
            <a:r>
              <a:rPr lang="el-GR" altLang="en-US" sz="200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endParaRPr lang="en-US" altLang="en-US" sz="200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tr-TR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252F0DF-2886-4CE8-AF6D-0225AB04A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0"/>
              <a:t>B</a:t>
            </a:r>
            <a:r>
              <a:rPr lang="tr-TR" altLang="en-US" sz="2800" b="0"/>
              <a:t>resenham's Line-Dra</a:t>
            </a:r>
            <a:r>
              <a:rPr lang="en-US" altLang="en-US" sz="2800" b="0"/>
              <a:t>w</a:t>
            </a:r>
            <a:r>
              <a:rPr lang="tr-TR" altLang="en-US" sz="2800" b="0"/>
              <a:t>in</a:t>
            </a:r>
            <a:r>
              <a:rPr lang="en-US" altLang="en-US" sz="2800" b="0"/>
              <a:t>g</a:t>
            </a:r>
            <a:r>
              <a:rPr lang="tr-TR" altLang="en-US" sz="2800" b="0"/>
              <a:t> Algorithm for I</a:t>
            </a:r>
            <a:r>
              <a:rPr lang="en-US" altLang="en-US" sz="2800" b="0"/>
              <a:t> m </a:t>
            </a:r>
            <a:r>
              <a:rPr lang="tr-TR" altLang="en-US" sz="2800" b="0"/>
              <a:t>I &lt; </a:t>
            </a:r>
            <a:r>
              <a:rPr lang="tr-TR" altLang="en-US" sz="2800"/>
              <a:t>1</a:t>
            </a:r>
            <a:br>
              <a:rPr lang="tr-TR" altLang="en-US" sz="2800" b="0"/>
            </a:br>
            <a:endParaRPr lang="tr-TR" altLang="en-US" sz="2800" b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8FD4D53-A74D-4CE8-85CD-CF938304C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000" dirty="0"/>
              <a:t>1. Input the two</a:t>
            </a:r>
            <a:r>
              <a:rPr lang="en-US" altLang="en-US" sz="2000" dirty="0"/>
              <a:t> </a:t>
            </a:r>
            <a:r>
              <a:rPr lang="tr-TR" altLang="en-US" sz="2000" dirty="0"/>
              <a:t>line endpoints and store the left endpoint in </a:t>
            </a:r>
            <a:r>
              <a:rPr lang="tr-TR" altLang="en-US" sz="2000" b="1" i="1" dirty="0"/>
              <a:t>(x</a:t>
            </a:r>
            <a:r>
              <a:rPr lang="en-US" altLang="en-US" sz="2000" b="1" i="1" baseline="-25000" dirty="0"/>
              <a:t>0</a:t>
            </a:r>
            <a:r>
              <a:rPr lang="en-US" altLang="en-US" sz="2000" b="1" i="1" dirty="0"/>
              <a:t> </a:t>
            </a:r>
            <a:r>
              <a:rPr lang="tr-TR" altLang="en-US" sz="2000" b="1" i="1" dirty="0"/>
              <a:t>,y</a:t>
            </a:r>
            <a:r>
              <a:rPr lang="en-US" altLang="en-US" sz="2000" b="1" i="1" baseline="-25000" dirty="0"/>
              <a:t>0</a:t>
            </a:r>
            <a:r>
              <a:rPr lang="en-US" altLang="en-US" sz="2000" b="1" i="1" dirty="0"/>
              <a:t>).</a:t>
            </a:r>
            <a:br>
              <a:rPr lang="en-US" altLang="en-US" sz="2000" b="1" i="1" dirty="0"/>
            </a:br>
            <a:endParaRPr lang="tr-TR" altLang="en-US" sz="20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000" dirty="0"/>
              <a:t>2. Load </a:t>
            </a:r>
            <a:r>
              <a:rPr lang="tr-TR" altLang="en-US" sz="2000" b="1" i="1" dirty="0"/>
              <a:t>(x</a:t>
            </a:r>
            <a:r>
              <a:rPr lang="en-US" altLang="en-US" sz="2000" b="1" i="1" baseline="-25000" dirty="0"/>
              <a:t>0</a:t>
            </a:r>
            <a:r>
              <a:rPr lang="en-US" altLang="en-US" sz="2000" b="1" i="1" dirty="0"/>
              <a:t> </a:t>
            </a:r>
            <a:r>
              <a:rPr lang="tr-TR" altLang="en-US" sz="2000" b="1" i="1" dirty="0"/>
              <a:t>,y</a:t>
            </a:r>
            <a:r>
              <a:rPr lang="en-US" altLang="en-US" sz="2000" b="1" i="1" baseline="-25000" dirty="0"/>
              <a:t>0</a:t>
            </a:r>
            <a:r>
              <a:rPr lang="en-US" altLang="en-US" sz="2000" b="1" i="1" dirty="0"/>
              <a:t>)</a:t>
            </a:r>
            <a:r>
              <a:rPr lang="tr-TR" altLang="en-US" sz="2000" b="1" i="1" dirty="0"/>
              <a:t> </a:t>
            </a:r>
            <a:r>
              <a:rPr lang="tr-TR" altLang="en-US" sz="2000" dirty="0"/>
              <a:t>into the frame buffer; that is, plot the first point.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000" dirty="0"/>
              <a:t>3. Calculate constants 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en-US" altLang="en-US" sz="2000" b="1" dirty="0">
                <a:cs typeface="Arial" panose="020B0604020202020204" pitchFamily="34" charset="0"/>
              </a:rPr>
              <a:t>x</a:t>
            </a:r>
            <a:r>
              <a:rPr lang="tr-TR" altLang="en-US" sz="2000" b="1" i="1" dirty="0"/>
              <a:t>, 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tr-TR" altLang="en-US" sz="2000" b="1" i="1" dirty="0"/>
              <a:t>y, 2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tr-TR" altLang="en-US" sz="2000" b="1" i="1" dirty="0"/>
              <a:t>y, </a:t>
            </a:r>
            <a:r>
              <a:rPr lang="tr-TR" altLang="en-US" sz="2000" dirty="0"/>
              <a:t>and </a:t>
            </a:r>
            <a:r>
              <a:rPr lang="tr-TR" altLang="en-US" sz="2000" b="1" i="1" dirty="0"/>
              <a:t>2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tr-TR" altLang="en-US" sz="2000" b="1" i="1" dirty="0"/>
              <a:t>y </a:t>
            </a:r>
            <a:r>
              <a:rPr lang="tr-TR" altLang="en-US" sz="2000" dirty="0"/>
              <a:t>-</a:t>
            </a:r>
            <a:r>
              <a:rPr lang="tr-TR" altLang="en-US" sz="2000" b="1" dirty="0"/>
              <a:t> </a:t>
            </a:r>
            <a:r>
              <a:rPr lang="en-US" altLang="en-US" sz="2000" b="1" dirty="0"/>
              <a:t>2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en-US" altLang="en-US" sz="2000" b="1" dirty="0"/>
              <a:t>x</a:t>
            </a:r>
            <a:r>
              <a:rPr lang="tr-TR" altLang="en-US" sz="2000" dirty="0"/>
              <a:t>, and obtain the starting</a:t>
            </a:r>
            <a:r>
              <a:rPr lang="en-US" altLang="en-US" sz="2000" dirty="0"/>
              <a:t> </a:t>
            </a:r>
            <a:r>
              <a:rPr lang="tr-TR" altLang="en-US" sz="2000" dirty="0"/>
              <a:t>value for the decision parameter 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1" dirty="0"/>
              <a:t>		 </a:t>
            </a:r>
            <a:r>
              <a:rPr lang="en-US" altLang="en-US" sz="2000" dirty="0"/>
              <a:t>p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=2 </a:t>
            </a:r>
            <a:r>
              <a:rPr lang="el-GR" altLang="en-US" sz="2000" dirty="0">
                <a:cs typeface="Arial" panose="020B0604020202020204" pitchFamily="34" charset="0"/>
              </a:rPr>
              <a:t>Δ</a:t>
            </a:r>
            <a:r>
              <a:rPr lang="en-US" altLang="en-US" sz="2000" dirty="0">
                <a:cs typeface="Arial" panose="020B0604020202020204" pitchFamily="34" charset="0"/>
              </a:rPr>
              <a:t>y - </a:t>
            </a:r>
            <a:r>
              <a:rPr lang="el-GR" altLang="en-US" sz="2000" dirty="0">
                <a:cs typeface="Arial" panose="020B0604020202020204" pitchFamily="34" charset="0"/>
              </a:rPr>
              <a:t>Δ</a:t>
            </a:r>
            <a:r>
              <a:rPr lang="en-US" altLang="en-US" sz="2000" dirty="0">
                <a:cs typeface="Arial" panose="020B0604020202020204" pitchFamily="34" charset="0"/>
              </a:rPr>
              <a:t>x</a:t>
            </a:r>
            <a:r>
              <a:rPr lang="tr-TR" altLang="en-US" sz="2000" i="1" dirty="0"/>
              <a:t> </a:t>
            </a:r>
            <a:r>
              <a:rPr lang="en-US" altLang="en-US" sz="2000" b="1" i="1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000" dirty="0"/>
              <a:t>4. At each </a:t>
            </a:r>
            <a:r>
              <a:rPr lang="tr-TR" altLang="en-US" sz="2000" b="1" i="1" dirty="0"/>
              <a:t>x</a:t>
            </a:r>
            <a:r>
              <a:rPr lang="en-US" altLang="en-US" sz="2000" b="1" i="1" baseline="-25000" dirty="0"/>
              <a:t>k</a:t>
            </a:r>
            <a:r>
              <a:rPr lang="tr-TR" altLang="en-US" sz="2000" b="1" i="1" dirty="0"/>
              <a:t> </a:t>
            </a:r>
            <a:r>
              <a:rPr lang="tr-TR" altLang="en-US" sz="2000" dirty="0"/>
              <a:t>along the line, starting at k = 0, perform the following test: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tr-TR" altLang="en-US" sz="2000" dirty="0"/>
              <a:t>If </a:t>
            </a:r>
            <a:r>
              <a:rPr lang="en-US" altLang="en-US" sz="2000" b="1" dirty="0"/>
              <a:t>p</a:t>
            </a:r>
            <a:r>
              <a:rPr lang="en-US" altLang="en-US" sz="2000" b="1" baseline="-25000" dirty="0"/>
              <a:t>k</a:t>
            </a:r>
            <a:r>
              <a:rPr lang="tr-TR" altLang="en-US" sz="2000" b="1" i="1" dirty="0"/>
              <a:t> </a:t>
            </a:r>
            <a:r>
              <a:rPr lang="tr-TR" altLang="en-US" sz="2000" b="1" dirty="0"/>
              <a:t>&lt; 0</a:t>
            </a:r>
            <a:r>
              <a:rPr lang="tr-TR" altLang="en-US" sz="2000" dirty="0"/>
              <a:t>, the next point to plot is </a:t>
            </a:r>
            <a:r>
              <a:rPr lang="tr-TR" altLang="en-US" sz="2000" b="1" i="1" dirty="0"/>
              <a:t>(</a:t>
            </a:r>
            <a:r>
              <a:rPr lang="en-US" altLang="en-US" sz="2000" b="1" i="1" dirty="0"/>
              <a:t>x</a:t>
            </a:r>
            <a:r>
              <a:rPr lang="en-US" altLang="en-US" sz="2000" b="1" i="1" baseline="-25000" dirty="0"/>
              <a:t>k+1</a:t>
            </a:r>
            <a:r>
              <a:rPr lang="tr-TR" altLang="en-US" sz="2000" dirty="0"/>
              <a:t>, </a:t>
            </a:r>
            <a:r>
              <a:rPr lang="tr-TR" altLang="en-US" sz="2000" b="1" i="1" dirty="0"/>
              <a:t>y</a:t>
            </a:r>
            <a:r>
              <a:rPr lang="en-US" altLang="en-US" sz="2000" b="1" i="1" baseline="-25000" dirty="0"/>
              <a:t>k</a:t>
            </a:r>
            <a:r>
              <a:rPr lang="en-US" altLang="en-US" sz="2000" b="1" i="1" dirty="0"/>
              <a:t>)</a:t>
            </a:r>
            <a:r>
              <a:rPr lang="tr-TR" altLang="en-US" sz="2000" b="1" i="1" dirty="0"/>
              <a:t> </a:t>
            </a:r>
            <a:r>
              <a:rPr lang="tr-TR" altLang="en-US" sz="2000" dirty="0"/>
              <a:t>and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i="1" dirty="0"/>
              <a:t>		p</a:t>
            </a:r>
            <a:r>
              <a:rPr lang="en-US" altLang="en-US" sz="2000" b="1" i="1" baseline="-25000" dirty="0"/>
              <a:t>k+1</a:t>
            </a:r>
            <a:r>
              <a:rPr lang="en-US" altLang="en-US" sz="2000" b="1" i="1" dirty="0"/>
              <a:t>=p</a:t>
            </a:r>
            <a:r>
              <a:rPr lang="en-US" altLang="en-US" sz="2000" b="1" i="1" baseline="-25000" dirty="0"/>
              <a:t>k </a:t>
            </a:r>
            <a:r>
              <a:rPr lang="en-US" altLang="en-US" sz="2000" b="1" i="1" dirty="0"/>
              <a:t>+ </a:t>
            </a:r>
            <a:r>
              <a:rPr lang="en-US" altLang="en-US" sz="2000" b="1" dirty="0"/>
              <a:t>2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en-US" altLang="en-US" sz="2000" b="1" dirty="0">
                <a:cs typeface="Arial" panose="020B0604020202020204" pitchFamily="34" charset="0"/>
              </a:rPr>
              <a:t>y</a:t>
            </a:r>
            <a:endParaRPr lang="tr-TR" altLang="en-US" sz="20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tr-TR" altLang="en-US" sz="2000" dirty="0"/>
              <a:t>Otherwise, the next point to plot is </a:t>
            </a:r>
            <a:r>
              <a:rPr lang="tr-TR" altLang="en-US" sz="2000" b="1" i="1" dirty="0"/>
              <a:t>(</a:t>
            </a:r>
            <a:r>
              <a:rPr lang="en-US" altLang="en-US" sz="2000" b="1" i="1" dirty="0"/>
              <a:t>x</a:t>
            </a:r>
            <a:r>
              <a:rPr lang="en-US" altLang="en-US" sz="2000" b="1" i="1" baseline="-25000" dirty="0"/>
              <a:t>k+1</a:t>
            </a:r>
            <a:r>
              <a:rPr lang="tr-TR" altLang="en-US" sz="2000" dirty="0"/>
              <a:t>, </a:t>
            </a:r>
            <a:r>
              <a:rPr lang="tr-TR" altLang="en-US" sz="2000" b="1" i="1" dirty="0"/>
              <a:t>y</a:t>
            </a:r>
            <a:r>
              <a:rPr lang="en-US" altLang="en-US" sz="2000" b="1" i="1" baseline="-25000" dirty="0"/>
              <a:t>k+1</a:t>
            </a:r>
            <a:r>
              <a:rPr lang="en-US" altLang="en-US" sz="2000" b="1" i="1" dirty="0"/>
              <a:t>)</a:t>
            </a:r>
            <a:r>
              <a:rPr lang="tr-TR" altLang="en-US" sz="2000" dirty="0"/>
              <a:t> and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 </a:t>
            </a:r>
            <a:r>
              <a:rPr lang="en-US" altLang="en-US" sz="2000" b="1" i="1" dirty="0"/>
              <a:t>p</a:t>
            </a:r>
            <a:r>
              <a:rPr lang="en-US" altLang="en-US" sz="2000" b="1" i="1" baseline="-25000" dirty="0"/>
              <a:t>k+1</a:t>
            </a:r>
            <a:r>
              <a:rPr lang="en-US" altLang="en-US" sz="2000" b="1" i="1" dirty="0"/>
              <a:t>=p</a:t>
            </a:r>
            <a:r>
              <a:rPr lang="en-US" altLang="en-US" sz="2000" b="1" i="1" baseline="-25000" dirty="0"/>
              <a:t>k </a:t>
            </a:r>
            <a:r>
              <a:rPr lang="en-US" altLang="en-US" sz="2000" b="1" i="1" dirty="0"/>
              <a:t>+ </a:t>
            </a:r>
            <a:r>
              <a:rPr lang="en-US" altLang="en-US" sz="2000" b="1" dirty="0"/>
              <a:t>2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en-US" altLang="en-US" sz="2000" b="1" dirty="0">
                <a:cs typeface="Arial" panose="020B0604020202020204" pitchFamily="34" charset="0"/>
              </a:rPr>
              <a:t>y - </a:t>
            </a:r>
            <a:r>
              <a:rPr lang="en-US" altLang="en-US" sz="2000" b="1" dirty="0"/>
              <a:t>2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en-US" altLang="en-US" sz="2000" b="1" dirty="0">
                <a:cs typeface="Arial" panose="020B0604020202020204" pitchFamily="34" charset="0"/>
              </a:rPr>
              <a:t>x</a:t>
            </a:r>
            <a:endParaRPr lang="tr-TR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 sz="20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000" dirty="0"/>
              <a:t>5. </a:t>
            </a:r>
            <a:r>
              <a:rPr lang="en-US" altLang="en-US" sz="2000" dirty="0"/>
              <a:t>R</a:t>
            </a:r>
            <a:r>
              <a:rPr lang="tr-TR" altLang="en-US" sz="2000" dirty="0"/>
              <a:t>epeat step 4 </a:t>
            </a:r>
            <a:r>
              <a:rPr lang="el-GR" altLang="en-US" sz="2000" b="1" dirty="0">
                <a:cs typeface="Arial" panose="020B0604020202020204" pitchFamily="34" charset="0"/>
              </a:rPr>
              <a:t>Δ</a:t>
            </a:r>
            <a:r>
              <a:rPr lang="en-US" altLang="en-US" sz="2000" b="1" dirty="0">
                <a:cs typeface="Arial" panose="020B0604020202020204" pitchFamily="34" charset="0"/>
              </a:rPr>
              <a:t>x</a:t>
            </a:r>
            <a:r>
              <a:rPr lang="tr-TR" altLang="en-US" sz="2000" dirty="0"/>
              <a:t> </a:t>
            </a:r>
            <a:r>
              <a:rPr lang="en-US" altLang="en-US" sz="2000" dirty="0"/>
              <a:t>-1</a:t>
            </a:r>
            <a:r>
              <a:rPr lang="tr-TR" altLang="en-US" sz="2000" b="1" dirty="0"/>
              <a:t> </a:t>
            </a:r>
            <a:r>
              <a:rPr lang="tr-TR" altLang="en-US" sz="2000" dirty="0"/>
              <a:t>times.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1135</Words>
  <Application>Microsoft Office PowerPoint</Application>
  <PresentationFormat>On-screen Show (4:3)</PresentationFormat>
  <Paragraphs>200</Paragraphs>
  <Slides>33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Özel Tasarım</vt:lpstr>
      <vt:lpstr>Office Theme</vt:lpstr>
      <vt:lpstr>Equation</vt:lpstr>
      <vt:lpstr>PowerPoint Presentation</vt:lpstr>
      <vt:lpstr>PowerPoint Presentation</vt:lpstr>
      <vt:lpstr>Bresenham's line algorithm</vt:lpstr>
      <vt:lpstr>Bresenham's line algorithm</vt:lpstr>
      <vt:lpstr>Illustrating Bresenham’s Approach</vt:lpstr>
      <vt:lpstr>Bresenham’s Approach</vt:lpstr>
      <vt:lpstr>The Decision Parameter</vt:lpstr>
      <vt:lpstr>Succesive decision parameter</vt:lpstr>
      <vt:lpstr>Bresenham's Line-Drawing Algorithm for I m I &lt; 1 </vt:lpstr>
      <vt:lpstr>Trivial Situations: Do not need Bresenham</vt:lpstr>
      <vt:lpstr>Example</vt:lpstr>
      <vt:lpstr>PowerPoint Presentation</vt:lpstr>
      <vt:lpstr>Example</vt:lpstr>
      <vt:lpstr>Graph</vt:lpstr>
      <vt:lpstr>Continue the process...</vt:lpstr>
      <vt:lpstr>Graph</vt:lpstr>
      <vt:lpstr>Graph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El-Said</dc:creator>
  <cp:lastModifiedBy>Mohammed El-Said</cp:lastModifiedBy>
  <cp:revision>14</cp:revision>
  <dcterms:created xsi:type="dcterms:W3CDTF">2020-02-18T23:29:27Z</dcterms:created>
  <dcterms:modified xsi:type="dcterms:W3CDTF">2023-02-11T16:53:33Z</dcterms:modified>
</cp:coreProperties>
</file>